
<file path=[Content_Types].xml><?xml version="1.0" encoding="utf-8"?>
<Types xmlns="http://schemas.openxmlformats.org/package/2006/content-types">
  <Default Extension="emf" ContentType="image/x-emf"/>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2" r:id="rId4"/>
    <p:sldId id="259" r:id="rId5"/>
    <p:sldId id="260" r:id="rId6"/>
    <p:sldId id="271" r:id="rId7"/>
    <p:sldId id="261" r:id="rId8"/>
    <p:sldId id="266" r:id="rId9"/>
    <p:sldId id="269" r:id="rId10"/>
    <p:sldId id="258" r:id="rId11"/>
    <p:sldId id="264" r:id="rId12"/>
    <p:sldId id="265" r:id="rId13"/>
    <p:sldId id="262" r:id="rId14"/>
    <p:sldId id="263" r:id="rId15"/>
    <p:sldId id="267" r:id="rId16"/>
    <p:sldId id="268" r:id="rId17"/>
    <p:sldId id="277" r:id="rId18"/>
    <p:sldId id="278" r:id="rId19"/>
    <p:sldId id="274" r:id="rId20"/>
    <p:sldId id="275" r:id="rId21"/>
    <p:sldId id="276" r:id="rId22"/>
    <p:sldId id="279" r:id="rId23"/>
    <p:sldId id="280" r:id="rId24"/>
    <p:sldId id="281" r:id="rId25"/>
    <p:sldId id="282" r:id="rId26"/>
    <p:sldId id="283" r:id="rId27"/>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無樣式、表格格線">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等深淺樣式 2 - 輔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495" autoAdjust="0"/>
    <p:restoredTop sz="94660"/>
  </p:normalViewPr>
  <p:slideViewPr>
    <p:cSldViewPr snapToGrid="0">
      <p:cViewPr varScale="1">
        <p:scale>
          <a:sx n="107" d="100"/>
          <a:sy n="107" d="100"/>
        </p:scale>
        <p:origin x="55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949276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82117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39740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658598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38457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844968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529676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426575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88044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169856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912272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306969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4074759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69977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編輯母片文字樣式</a:t>
            </a:r>
          </a:p>
        </p:txBody>
      </p:sp>
      <p:sp>
        <p:nvSpPr>
          <p:cNvPr id="5" name="Date Placeholder 4"/>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763780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AAE6F2C8-9A70-40AA-83B1-FB123C0FB3CC}" type="datetimeFigureOut">
              <a:rPr lang="zh-TW" altLang="en-US" smtClean="0"/>
              <a:t>2026/3/4</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253769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AE6F2C8-9A70-40AA-83B1-FB123C0FB3CC}" type="datetimeFigureOut">
              <a:rPr lang="zh-TW" altLang="en-US" smtClean="0"/>
              <a:t>2026/3/4</a:t>
            </a:fld>
            <a:endParaRPr lang="zh-TW"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TW"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D83D37-E903-44BF-88CD-2B2AF385EDBB}" type="slidenum">
              <a:rPr lang="zh-TW" altLang="en-US" smtClean="0"/>
              <a:t>‹#›</a:t>
            </a:fld>
            <a:endParaRPr lang="zh-TW" altLang="en-US"/>
          </a:p>
        </p:txBody>
      </p:sp>
    </p:spTree>
    <p:extLst>
      <p:ext uri="{BB962C8B-B14F-4D97-AF65-F5344CB8AC3E}">
        <p14:creationId xmlns:p14="http://schemas.microsoft.com/office/powerpoint/2010/main" val="106295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hyperlink" Target="https://acad.cyut.edu.tw/var/file/2/1002/img/749/867238302.pdf" TargetMode="Externa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300982667"/>
              </p:ext>
            </p:extLst>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2771757" y="2306478"/>
            <a:ext cx="5539978" cy="1477328"/>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  朝陽社會工作系</a:t>
            </a:r>
            <a:br>
              <a:rPr kumimoji="0" lang="en-US" altLang="zh-TW"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br>
            <a:r>
              <a:rPr kumimoji="0" lang="zh-TW" altLang="en-US"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研究生學位取得流程</a:t>
            </a:r>
            <a:endParaRPr kumimoji="0" lang="zh-TW" altLang="zh-TW" sz="48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34699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415627" y="838481"/>
            <a:ext cx="3489738"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►學位考試申請時程</a:t>
            </a:r>
          </a:p>
        </p:txBody>
      </p:sp>
      <p:graphicFrame>
        <p:nvGraphicFramePr>
          <p:cNvPr id="6" name="表格 5"/>
          <p:cNvGraphicFramePr>
            <a:graphicFrameLocks noGrp="1"/>
          </p:cNvGraphicFramePr>
          <p:nvPr/>
        </p:nvGraphicFramePr>
        <p:xfrm>
          <a:off x="1477746" y="2538306"/>
          <a:ext cx="8127999" cy="2633135"/>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736432536"/>
                    </a:ext>
                  </a:extLst>
                </a:gridCol>
                <a:gridCol w="2709333">
                  <a:extLst>
                    <a:ext uri="{9D8B030D-6E8A-4147-A177-3AD203B41FA5}">
                      <a16:colId xmlns:a16="http://schemas.microsoft.com/office/drawing/2014/main" val="730339183"/>
                    </a:ext>
                  </a:extLst>
                </a:gridCol>
                <a:gridCol w="2709333">
                  <a:extLst>
                    <a:ext uri="{9D8B030D-6E8A-4147-A177-3AD203B41FA5}">
                      <a16:colId xmlns:a16="http://schemas.microsoft.com/office/drawing/2014/main" val="36369007"/>
                    </a:ext>
                  </a:extLst>
                </a:gridCol>
              </a:tblGrid>
              <a:tr h="59457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b="1" dirty="0">
                          <a:solidFill>
                            <a:srgbClr val="0000CD"/>
                          </a:solidFill>
                          <a:effectLst/>
                          <a:latin typeface="微軟正黑體" panose="020B0604030504040204" pitchFamily="34" charset="-120"/>
                          <a:ea typeface="+mn-ea"/>
                        </a:rPr>
                        <a:t>辦理事項</a:t>
                      </a:r>
                      <a:endParaRPr lang="zh-TW" altLang="en-US" b="1" dirty="0">
                        <a:effectLst/>
                        <a:latin typeface="inheri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b="1" dirty="0">
                          <a:solidFill>
                            <a:srgbClr val="0000CD"/>
                          </a:solidFill>
                          <a:effectLst/>
                          <a:latin typeface="微軟正黑體" panose="020B0604030504040204" pitchFamily="34" charset="-120"/>
                          <a:ea typeface="+mn-ea"/>
                        </a:rPr>
                        <a:t>第一學期</a:t>
                      </a:r>
                      <a:endParaRPr lang="zh-TW" altLang="en-US" b="1" dirty="0">
                        <a:effectLst/>
                        <a:latin typeface="inherit"/>
                      </a:endParaRPr>
                    </a:p>
                  </a:txBody>
                  <a:tcPr anchor="ctr"/>
                </a:tc>
                <a:tc>
                  <a:txBody>
                    <a:bodyPr/>
                    <a:lstStyle/>
                    <a:p>
                      <a:pPr algn="ctr"/>
                      <a:r>
                        <a:rPr lang="zh-TW" altLang="en-US" b="1" dirty="0">
                          <a:solidFill>
                            <a:srgbClr val="0000CD"/>
                          </a:solidFill>
                          <a:effectLst/>
                          <a:latin typeface="微軟正黑體" panose="020B0604030504040204" pitchFamily="34" charset="-120"/>
                          <a:ea typeface="+mn-ea"/>
                        </a:rPr>
                        <a:t>第二學期</a:t>
                      </a:r>
                      <a:endParaRPr lang="zh-TW" altLang="en-US" dirty="0"/>
                    </a:p>
                  </a:txBody>
                  <a:tcPr anchor="ctr"/>
                </a:tc>
                <a:extLst>
                  <a:ext uri="{0D108BD9-81ED-4DB2-BD59-A6C34878D82A}">
                    <a16:rowId xmlns:a16="http://schemas.microsoft.com/office/drawing/2014/main" val="459781040"/>
                  </a:ext>
                </a:extLst>
              </a:tr>
              <a:tr h="594579">
                <a:tc>
                  <a:txBody>
                    <a:bodyPr/>
                    <a:lstStyle/>
                    <a:p>
                      <a:pPr algn="ctr"/>
                      <a:r>
                        <a:rPr lang="zh-TW" altLang="en-US" dirty="0">
                          <a:effectLst/>
                          <a:latin typeface="微軟正黑體" panose="020B0604030504040204" pitchFamily="34" charset="-120"/>
                          <a:ea typeface="+mn-ea"/>
                        </a:rPr>
                        <a:t>學位考試申請</a:t>
                      </a:r>
                      <a:endParaRPr lang="zh-TW" altLang="en-US" dirty="0"/>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12</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6</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30</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3159650196"/>
                  </a:ext>
                </a:extLst>
              </a:tr>
              <a:tr h="594579">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學位考試日期</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次年</a:t>
                      </a:r>
                      <a:r>
                        <a:rPr lang="en-US" altLang="zh-TW" dirty="0">
                          <a:effectLst/>
                          <a:latin typeface="微軟正黑體" panose="020B0604030504040204" pitchFamily="34" charset="-120"/>
                          <a:ea typeface="+mn-ea"/>
                        </a:rPr>
                        <a:t>1</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7</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1944119699"/>
                  </a:ext>
                </a:extLst>
              </a:tr>
              <a:tr h="849398">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論文繳送截止日</a:t>
                      </a:r>
                      <a:endParaRPr lang="zh-TW" altLang="en-US" dirty="0">
                        <a:effectLst/>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a:t>
                      </a:r>
                      <a:r>
                        <a:rPr lang="zh-TW" altLang="en-US" dirty="0">
                          <a:effectLst/>
                          <a:latin typeface="微軟正黑體" panose="020B0604030504040204" pitchFamily="34" charset="-120"/>
                          <a:ea typeface="+mn-ea"/>
                        </a:rPr>
                        <a:t>含電子論文上傳</a:t>
                      </a:r>
                      <a:r>
                        <a:rPr lang="en-US" altLang="zh-TW" dirty="0">
                          <a:effectLst/>
                          <a:latin typeface="微軟正黑體" panose="020B0604030504040204" pitchFamily="34" charset="-120"/>
                          <a:ea typeface="+mn-ea"/>
                        </a:rPr>
                        <a:t>)</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en-US" dirty="0">
                          <a:effectLst/>
                          <a:latin typeface="微軟正黑體" panose="020B0604030504040204" pitchFamily="34" charset="-120"/>
                          <a:ea typeface="+mn-ea"/>
                        </a:rPr>
                        <a:t>次年</a:t>
                      </a:r>
                      <a:r>
                        <a:rPr lang="en-US" altLang="zh-TW" dirty="0">
                          <a:effectLst/>
                          <a:latin typeface="微軟正黑體" panose="020B0604030504040204" pitchFamily="34" charset="-120"/>
                          <a:ea typeface="+mn-ea"/>
                        </a:rPr>
                        <a:t>2</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28</a:t>
                      </a:r>
                      <a:r>
                        <a:rPr lang="zh-TW" altLang="en-US" dirty="0">
                          <a:effectLst/>
                          <a:latin typeface="微軟正黑體" panose="020B0604030504040204" pitchFamily="34" charset="-120"/>
                          <a:ea typeface="+mn-ea"/>
                        </a:rPr>
                        <a:t>日前</a:t>
                      </a:r>
                      <a:endParaRPr lang="zh-TW" altLang="en-US" dirty="0">
                        <a:effectLst/>
                      </a:endParaRPr>
                    </a:p>
                  </a:txBody>
                  <a:tcPr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dirty="0">
                          <a:effectLst/>
                          <a:latin typeface="微軟正黑體" panose="020B0604030504040204" pitchFamily="34" charset="-120"/>
                          <a:ea typeface="+mn-ea"/>
                        </a:rPr>
                        <a:t>8</a:t>
                      </a:r>
                      <a:r>
                        <a:rPr lang="zh-TW" altLang="en-US" dirty="0">
                          <a:effectLst/>
                          <a:latin typeface="微軟正黑體" panose="020B0604030504040204" pitchFamily="34" charset="-120"/>
                          <a:ea typeface="+mn-ea"/>
                        </a:rPr>
                        <a:t>月</a:t>
                      </a:r>
                      <a:r>
                        <a:rPr lang="en-US" altLang="zh-TW" dirty="0">
                          <a:effectLst/>
                          <a:latin typeface="微軟正黑體" panose="020B0604030504040204" pitchFamily="34" charset="-120"/>
                          <a:ea typeface="+mn-ea"/>
                        </a:rPr>
                        <a:t>31</a:t>
                      </a:r>
                      <a:r>
                        <a:rPr lang="zh-TW" altLang="en-US" dirty="0">
                          <a:effectLst/>
                          <a:latin typeface="微軟正黑體" panose="020B0604030504040204" pitchFamily="34" charset="-120"/>
                          <a:ea typeface="+mn-ea"/>
                        </a:rPr>
                        <a:t>日前</a:t>
                      </a:r>
                      <a:endParaRPr lang="zh-TW" altLang="en-US" dirty="0">
                        <a:effectLst/>
                      </a:endParaRPr>
                    </a:p>
                  </a:txBody>
                  <a:tcPr anchor="ctr"/>
                </a:tc>
                <a:extLst>
                  <a:ext uri="{0D108BD9-81ED-4DB2-BD59-A6C34878D82A}">
                    <a16:rowId xmlns:a16="http://schemas.microsoft.com/office/drawing/2014/main" val="48654548"/>
                  </a:ext>
                </a:extLst>
              </a:tr>
            </a:tbl>
          </a:graphicData>
        </a:graphic>
      </p:graphicFrame>
    </p:spTree>
    <p:extLst>
      <p:ext uri="{BB962C8B-B14F-4D97-AF65-F5344CB8AC3E}">
        <p14:creationId xmlns:p14="http://schemas.microsoft.com/office/powerpoint/2010/main" val="1400807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733105" y="320611"/>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學位考試申請檢核表</a:t>
            </a:r>
            <a:endParaRPr lang="en-US" altLang="zh-TW" sz="2400" dirty="0">
              <a:latin typeface="標楷體" panose="03000509000000000000" pitchFamily="65" charset="-120"/>
              <a:ea typeface="標楷體" panose="03000509000000000000" pitchFamily="65" charset="-120"/>
            </a:endParaRPr>
          </a:p>
        </p:txBody>
      </p:sp>
      <p:graphicFrame>
        <p:nvGraphicFramePr>
          <p:cNvPr id="8" name="表格 7"/>
          <p:cNvGraphicFramePr>
            <a:graphicFrameLocks noGrp="1"/>
          </p:cNvGraphicFramePr>
          <p:nvPr>
            <p:extLst>
              <p:ext uri="{D42A27DB-BD31-4B8C-83A1-F6EECF244321}">
                <p14:modId xmlns:p14="http://schemas.microsoft.com/office/powerpoint/2010/main" val="4085444557"/>
              </p:ext>
            </p:extLst>
          </p:nvPr>
        </p:nvGraphicFramePr>
        <p:xfrm>
          <a:off x="894079" y="909367"/>
          <a:ext cx="8876471" cy="5278617"/>
        </p:xfrm>
        <a:graphic>
          <a:graphicData uri="http://schemas.openxmlformats.org/drawingml/2006/table">
            <a:tbl>
              <a:tblPr firstRow="1" firstCol="1" lastRow="1" lastCol="1" bandRow="1" bandCol="1">
                <a:tableStyleId>{5940675A-B579-460E-94D1-54222C63F5DA}</a:tableStyleId>
              </a:tblPr>
              <a:tblGrid>
                <a:gridCol w="3757654">
                  <a:extLst>
                    <a:ext uri="{9D8B030D-6E8A-4147-A177-3AD203B41FA5}">
                      <a16:colId xmlns:a16="http://schemas.microsoft.com/office/drawing/2014/main" val="20000"/>
                    </a:ext>
                  </a:extLst>
                </a:gridCol>
                <a:gridCol w="2030605">
                  <a:extLst>
                    <a:ext uri="{9D8B030D-6E8A-4147-A177-3AD203B41FA5}">
                      <a16:colId xmlns:a16="http://schemas.microsoft.com/office/drawing/2014/main" val="20001"/>
                    </a:ext>
                  </a:extLst>
                </a:gridCol>
                <a:gridCol w="1228262">
                  <a:extLst>
                    <a:ext uri="{9D8B030D-6E8A-4147-A177-3AD203B41FA5}">
                      <a16:colId xmlns:a16="http://schemas.microsoft.com/office/drawing/2014/main" val="20002"/>
                    </a:ext>
                  </a:extLst>
                </a:gridCol>
                <a:gridCol w="1859950">
                  <a:extLst>
                    <a:ext uri="{9D8B030D-6E8A-4147-A177-3AD203B41FA5}">
                      <a16:colId xmlns:a16="http://schemas.microsoft.com/office/drawing/2014/main" val="20003"/>
                    </a:ext>
                  </a:extLst>
                </a:gridCol>
              </a:tblGrid>
              <a:tr h="770778">
                <a:tc gridSpan="4">
                  <a:txBody>
                    <a:bodyPr/>
                    <a:lstStyle/>
                    <a:p>
                      <a:pPr marL="833755" marR="826770" algn="ctr">
                        <a:lnSpc>
                          <a:spcPts val="3255"/>
                        </a:lnSpc>
                        <a:spcAft>
                          <a:spcPts val="0"/>
                        </a:spcAft>
                      </a:pPr>
                      <a:r>
                        <a:rPr lang="zh-TW" sz="1400" b="1" dirty="0">
                          <a:effectLst/>
                          <a:latin typeface="標楷體" panose="03000509000000000000" pitchFamily="65" charset="-120"/>
                          <a:ea typeface="標楷體" panose="03000509000000000000" pitchFamily="65" charset="-120"/>
                        </a:rPr>
                        <a:t>朝陽科技大學社會工作系</a:t>
                      </a:r>
                      <a:r>
                        <a:rPr lang="en-US" sz="1400" b="1" dirty="0">
                          <a:effectLst/>
                          <a:latin typeface="標楷體" panose="03000509000000000000" pitchFamily="65" charset="-120"/>
                          <a:ea typeface="標楷體" panose="03000509000000000000" pitchFamily="65" charset="-120"/>
                        </a:rPr>
                        <a:t>(106</a:t>
                      </a:r>
                      <a:r>
                        <a:rPr lang="en-US" sz="1400" b="1" spc="40" dirty="0">
                          <a:effectLst/>
                          <a:latin typeface="標楷體" panose="03000509000000000000" pitchFamily="65" charset="-120"/>
                          <a:ea typeface="標楷體" panose="03000509000000000000" pitchFamily="65" charset="-120"/>
                        </a:rPr>
                        <a:t> </a:t>
                      </a:r>
                      <a:r>
                        <a:rPr lang="zh-TW" sz="1400" b="1" dirty="0">
                          <a:effectLst/>
                          <a:latin typeface="標楷體" panose="03000509000000000000" pitchFamily="65" charset="-120"/>
                          <a:ea typeface="標楷體" panose="03000509000000000000" pitchFamily="65" charset="-120"/>
                        </a:rPr>
                        <a:t>學年度以後適用</a:t>
                      </a:r>
                      <a:r>
                        <a:rPr lang="en-US" sz="1400" b="1" spc="-50" dirty="0">
                          <a:effectLst/>
                          <a:latin typeface="標楷體" panose="03000509000000000000" pitchFamily="65" charset="-120"/>
                          <a:ea typeface="標楷體" panose="03000509000000000000" pitchFamily="65" charset="-120"/>
                        </a:rPr>
                        <a:t>)</a:t>
                      </a:r>
                      <a:endParaRPr lang="zh-TW" sz="1400" b="1" dirty="0">
                        <a:effectLst/>
                        <a:latin typeface="標楷體" panose="03000509000000000000" pitchFamily="65" charset="-120"/>
                        <a:ea typeface="標楷體" panose="03000509000000000000" pitchFamily="65" charset="-120"/>
                      </a:endParaRPr>
                    </a:p>
                    <a:p>
                      <a:pPr marL="831215" marR="826770" algn="ctr">
                        <a:spcBef>
                          <a:spcPts val="290"/>
                        </a:spcBef>
                        <a:spcAft>
                          <a:spcPts val="0"/>
                        </a:spcAft>
                      </a:pPr>
                      <a:r>
                        <a:rPr lang="zh-TW" sz="1400" b="1" spc="-5" dirty="0">
                          <a:effectLst/>
                          <a:latin typeface="標楷體" panose="03000509000000000000" pitchFamily="65" charset="-120"/>
                          <a:ea typeface="標楷體" panose="03000509000000000000" pitchFamily="65" charset="-120"/>
                        </a:rPr>
                        <a:t>碩士班研究生碩士學位考試申請檢核表</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302620">
                <a:tc gridSpan="4">
                  <a:txBody>
                    <a:bodyPr/>
                    <a:lstStyle/>
                    <a:p>
                      <a:pPr marL="67945">
                        <a:spcBef>
                          <a:spcPts val="260"/>
                        </a:spcBef>
                        <a:spcAft>
                          <a:spcPts val="0"/>
                        </a:spcAft>
                        <a:tabLst>
                          <a:tab pos="2592705" algn="l"/>
                          <a:tab pos="3308985" algn="l"/>
                          <a:tab pos="5261610" algn="l"/>
                        </a:tabLst>
                      </a:pPr>
                      <a:r>
                        <a:rPr lang="zh-TW" sz="1200" b="1" dirty="0">
                          <a:effectLst/>
                          <a:latin typeface="標楷體" panose="03000509000000000000" pitchFamily="65" charset="-120"/>
                          <a:ea typeface="標楷體" panose="03000509000000000000" pitchFamily="65" charset="-120"/>
                        </a:rPr>
                        <a:t>研究生姓名</a:t>
                      </a:r>
                      <a:r>
                        <a:rPr lang="zh-TW" sz="1200" b="1" spc="-50" dirty="0">
                          <a:effectLst/>
                          <a:latin typeface="標楷體" panose="03000509000000000000" pitchFamily="65" charset="-120"/>
                          <a:ea typeface="標楷體" panose="03000509000000000000" pitchFamily="65" charset="-120"/>
                        </a:rPr>
                        <a:t>：</a:t>
                      </a:r>
                      <a:r>
                        <a:rPr lang="zh-TW" altLang="en-US" sz="1200" b="1" spc="-50" dirty="0">
                          <a:effectLst/>
                          <a:latin typeface="標楷體" panose="03000509000000000000" pitchFamily="65" charset="-120"/>
                          <a:ea typeface="標楷體" panose="03000509000000000000" pitchFamily="65" charset="-120"/>
                        </a:rPr>
                        <a:t>王小明</a:t>
                      </a:r>
                      <a:r>
                        <a:rPr lang="en-US" sz="1200" b="1" dirty="0">
                          <a:effectLst/>
                          <a:latin typeface="標楷體" panose="03000509000000000000" pitchFamily="65" charset="-120"/>
                          <a:ea typeface="標楷體" panose="03000509000000000000" pitchFamily="65" charset="-120"/>
                        </a:rPr>
                        <a:t>	</a:t>
                      </a:r>
                      <a:r>
                        <a:rPr lang="zh-TW" sz="1200" b="1" dirty="0">
                          <a:effectLst/>
                          <a:latin typeface="標楷體" panose="03000509000000000000" pitchFamily="65" charset="-120"/>
                          <a:ea typeface="標楷體" panose="03000509000000000000" pitchFamily="65" charset="-120"/>
                        </a:rPr>
                        <a:t>學號</a:t>
                      </a:r>
                      <a:r>
                        <a:rPr lang="zh-TW" sz="1200" b="1" spc="-50" dirty="0">
                          <a:effectLst/>
                          <a:latin typeface="標楷體" panose="03000509000000000000" pitchFamily="65" charset="-120"/>
                          <a:ea typeface="標楷體" panose="03000509000000000000" pitchFamily="65" charset="-120"/>
                        </a:rPr>
                        <a:t>：</a:t>
                      </a:r>
                      <a:r>
                        <a:rPr lang="en-US" altLang="zh-TW" sz="1200" b="1" spc="-50" dirty="0">
                          <a:effectLst/>
                          <a:latin typeface="標楷體" panose="03000509000000000000" pitchFamily="65" charset="-120"/>
                          <a:ea typeface="標楷體" panose="03000509000000000000" pitchFamily="65" charset="-120"/>
                        </a:rPr>
                        <a:t>11029061</a:t>
                      </a:r>
                      <a:endParaRPr lang="zh-TW" sz="12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286626">
                <a:tc>
                  <a:txBody>
                    <a:bodyPr/>
                    <a:lstStyle/>
                    <a:p>
                      <a:pPr marL="999490" algn="l">
                        <a:lnSpc>
                          <a:spcPct val="150000"/>
                        </a:lnSpc>
                        <a:spcBef>
                          <a:spcPts val="680"/>
                        </a:spcBef>
                        <a:spcAft>
                          <a:spcPts val="0"/>
                        </a:spcAft>
                        <a:tabLst>
                          <a:tab pos="2141220" algn="l"/>
                        </a:tabLst>
                      </a:pPr>
                      <a:r>
                        <a:rPr lang="zh-TW" sz="1200" spc="-50" dirty="0">
                          <a:effectLst/>
                          <a:latin typeface="標楷體" panose="03000509000000000000" pitchFamily="65" charset="-120"/>
                          <a:ea typeface="標楷體" panose="03000509000000000000" pitchFamily="65" charset="-120"/>
                        </a:rPr>
                        <a:t>項</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目</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99060" algn="ctr">
                        <a:lnSpc>
                          <a:spcPct val="150000"/>
                        </a:lnSpc>
                        <a:spcBef>
                          <a:spcPts val="780"/>
                        </a:spcBef>
                        <a:spcAft>
                          <a:spcPts val="0"/>
                        </a:spcAft>
                      </a:pPr>
                      <a:r>
                        <a:rPr lang="zh-TW" sz="1200" dirty="0">
                          <a:effectLst/>
                          <a:latin typeface="標楷體" panose="03000509000000000000" pitchFamily="65" charset="-120"/>
                          <a:ea typeface="標楷體" panose="03000509000000000000" pitchFamily="65" charset="-120"/>
                        </a:rPr>
                        <a:t>已</a:t>
                      </a:r>
                      <a:r>
                        <a:rPr lang="zh-TW" sz="1200" spc="34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通</a:t>
                      </a:r>
                      <a:r>
                        <a:rPr lang="zh-TW" sz="1200" spc="34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85090" algn="ctr">
                        <a:lnSpc>
                          <a:spcPct val="150000"/>
                        </a:lnSpc>
                        <a:spcBef>
                          <a:spcPts val="780"/>
                        </a:spcBef>
                        <a:spcAft>
                          <a:spcPts val="0"/>
                        </a:spcAft>
                      </a:pPr>
                      <a:r>
                        <a:rPr lang="zh-TW" sz="1200" dirty="0">
                          <a:effectLst/>
                          <a:latin typeface="標楷體" panose="03000509000000000000" pitchFamily="65" charset="-120"/>
                          <a:ea typeface="標楷體" panose="03000509000000000000" pitchFamily="65" charset="-120"/>
                        </a:rPr>
                        <a:t>未</a:t>
                      </a:r>
                      <a:r>
                        <a:rPr lang="zh-TW" sz="1200" spc="34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通</a:t>
                      </a:r>
                      <a:r>
                        <a:rPr lang="zh-TW" sz="1200" spc="345"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383540" algn="l">
                        <a:lnSpc>
                          <a:spcPct val="150000"/>
                        </a:lnSpc>
                        <a:spcBef>
                          <a:spcPts val="680"/>
                        </a:spcBef>
                        <a:spcAft>
                          <a:spcPts val="0"/>
                        </a:spcAft>
                      </a:pPr>
                      <a:r>
                        <a:rPr lang="en-US" altLang="zh-TW" sz="1200" spc="-25" dirty="0">
                          <a:effectLst/>
                          <a:latin typeface="標楷體" panose="03000509000000000000" pitchFamily="65" charset="-120"/>
                          <a:ea typeface="標楷體" panose="03000509000000000000" pitchFamily="65" charset="-120"/>
                        </a:rPr>
                        <a:t>    </a:t>
                      </a:r>
                      <a:r>
                        <a:rPr lang="zh-TW" sz="1200" spc="-25" dirty="0">
                          <a:effectLst/>
                          <a:latin typeface="標楷體" panose="03000509000000000000" pitchFamily="65" charset="-120"/>
                          <a:ea typeface="標楷體" panose="03000509000000000000" pitchFamily="65" charset="-120"/>
                        </a:rPr>
                        <a:t>說明</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2"/>
                  </a:ext>
                </a:extLst>
              </a:tr>
              <a:tr h="440444">
                <a:tc>
                  <a:txBody>
                    <a:bodyPr/>
                    <a:lstStyle/>
                    <a:p>
                      <a:pPr>
                        <a:spcBef>
                          <a:spcPts val="6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1.</a:t>
                      </a:r>
                      <a:r>
                        <a:rPr lang="zh-TW" sz="1200" spc="-15">
                          <a:effectLst/>
                          <a:latin typeface="標楷體" panose="03000509000000000000" pitchFamily="65" charset="-120"/>
                          <a:ea typeface="標楷體" panose="03000509000000000000" pitchFamily="65" charset="-120"/>
                        </a:rPr>
                        <a:t>註冊在學</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5"/>
                        </a:spcBef>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r h="440444">
                <a:tc>
                  <a:txBody>
                    <a:bodyPr/>
                    <a:lstStyle/>
                    <a:p>
                      <a:pPr>
                        <a:spcBef>
                          <a:spcPts val="1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67945">
                        <a:spcAft>
                          <a:spcPts val="0"/>
                        </a:spcAft>
                      </a:pPr>
                      <a:r>
                        <a:rPr lang="en-US" sz="1200" dirty="0">
                          <a:effectLst/>
                          <a:latin typeface="標楷體" panose="03000509000000000000" pitchFamily="65" charset="-120"/>
                          <a:ea typeface="標楷體" panose="03000509000000000000" pitchFamily="65" charset="-120"/>
                        </a:rPr>
                        <a:t>2.</a:t>
                      </a:r>
                      <a:r>
                        <a:rPr lang="zh-TW" sz="1200" spc="-5" dirty="0">
                          <a:effectLst/>
                          <a:latin typeface="標楷體" panose="03000509000000000000" pitchFamily="65" charset="-120"/>
                          <a:ea typeface="標楷體" panose="03000509000000000000" pitchFamily="65" charset="-120"/>
                        </a:rPr>
                        <a:t>已修畢規定課程與學分</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30"/>
                        </a:spcBef>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4"/>
                  </a:ext>
                </a:extLst>
              </a:tr>
              <a:tr h="466902">
                <a:tc>
                  <a:txBody>
                    <a:bodyPr/>
                    <a:lstStyle/>
                    <a:p>
                      <a:pPr>
                        <a:spcBef>
                          <a:spcPts val="6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3.</a:t>
                      </a:r>
                      <a:r>
                        <a:rPr lang="zh-TW" sz="1200" spc="-25">
                          <a:effectLst/>
                          <a:latin typeface="標楷體" panose="03000509000000000000" pitchFamily="65" charset="-120"/>
                          <a:ea typeface="標楷體" panose="03000509000000000000" pitchFamily="65" charset="-120"/>
                        </a:rPr>
                        <a:t>參加社會工作相關學術研討會 </a:t>
                      </a:r>
                      <a:r>
                        <a:rPr lang="en-US" sz="1200">
                          <a:effectLst/>
                          <a:latin typeface="標楷體" panose="03000509000000000000" pitchFamily="65" charset="-120"/>
                          <a:ea typeface="標楷體" panose="03000509000000000000" pitchFamily="65" charset="-120"/>
                        </a:rPr>
                        <a:t>2 </a:t>
                      </a:r>
                      <a:r>
                        <a:rPr lang="zh-TW" sz="1200" spc="-20">
                          <a:effectLst/>
                          <a:latin typeface="標楷體" panose="03000509000000000000" pitchFamily="65" charset="-120"/>
                          <a:ea typeface="標楷體" panose="03000509000000000000" pitchFamily="65" charset="-120"/>
                        </a:rPr>
                        <a:t>次以上</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85750" marR="127635" indent="-152400" algn="ctr">
                        <a:lnSpc>
                          <a:spcPct val="200000"/>
                        </a:lnSpc>
                        <a:spcBef>
                          <a:spcPts val="860"/>
                        </a:spcBef>
                        <a:spcAft>
                          <a:spcPts val="0"/>
                        </a:spcAft>
                      </a:pPr>
                      <a:r>
                        <a:rPr lang="zh-TW" sz="1200" spc="-10" dirty="0">
                          <a:effectLst/>
                          <a:latin typeface="標楷體" panose="03000509000000000000" pitchFamily="65" charset="-120"/>
                          <a:ea typeface="標楷體" panose="03000509000000000000" pitchFamily="65" charset="-120"/>
                        </a:rPr>
                        <a:t>系辦審核</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檢</a:t>
                      </a:r>
                      <a:r>
                        <a:rPr lang="zh-TW" sz="1200" spc="-20" dirty="0">
                          <a:effectLst/>
                          <a:latin typeface="標楷體" panose="03000509000000000000" pitchFamily="65" charset="-120"/>
                          <a:ea typeface="標楷體" panose="03000509000000000000" pitchFamily="65" charset="-120"/>
                        </a:rPr>
                        <a:t>附證明</a:t>
                      </a:r>
                      <a:r>
                        <a:rPr lang="en-US" sz="1200" spc="-2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5"/>
                  </a:ext>
                </a:extLst>
              </a:tr>
              <a:tr h="638644">
                <a:tc>
                  <a:txBody>
                    <a:bodyPr/>
                    <a:lstStyle/>
                    <a:p>
                      <a:pPr>
                        <a:spcBef>
                          <a:spcPts val="4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4.</a:t>
                      </a:r>
                      <a:r>
                        <a:rPr lang="zh-TW" sz="1200" spc="-10" dirty="0">
                          <a:effectLst/>
                          <a:latin typeface="標楷體" panose="03000509000000000000" pitchFamily="65" charset="-120"/>
                          <a:ea typeface="標楷體" panose="03000509000000000000" pitchFamily="65" charset="-120"/>
                        </a:rPr>
                        <a:t>參加本系研究生論文發表（含論文計畫口試）</a:t>
                      </a:r>
                      <a:endParaRPr lang="en-US" altLang="zh-TW" sz="1200" spc="-1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altLang="zh-TW" sz="1200" spc="-40" dirty="0">
                          <a:effectLst/>
                          <a:latin typeface="標楷體" panose="03000509000000000000" pitchFamily="65" charset="-120"/>
                          <a:ea typeface="標楷體" panose="03000509000000000000" pitchFamily="65" charset="-120"/>
                        </a:rPr>
                        <a:t>  </a:t>
                      </a:r>
                      <a:r>
                        <a:rPr lang="zh-TW" sz="1200" spc="-40" dirty="0">
                          <a:effectLst/>
                          <a:latin typeface="標楷體" panose="03000509000000000000" pitchFamily="65" charset="-120"/>
                          <a:ea typeface="標楷體" panose="03000509000000000000" pitchFamily="65" charset="-120"/>
                        </a:rPr>
                        <a:t>至少 </a:t>
                      </a:r>
                      <a:r>
                        <a:rPr lang="en-US" sz="1200" dirty="0">
                          <a:effectLst/>
                          <a:latin typeface="標楷體" panose="03000509000000000000" pitchFamily="65" charset="-120"/>
                          <a:ea typeface="標楷體" panose="03000509000000000000" pitchFamily="65" charset="-120"/>
                        </a:rPr>
                        <a:t>2 </a:t>
                      </a:r>
                      <a:r>
                        <a:rPr lang="zh-TW" sz="1200" dirty="0">
                          <a:effectLst/>
                          <a:latin typeface="標楷體" panose="03000509000000000000" pitchFamily="65" charset="-120"/>
                          <a:ea typeface="標楷體" panose="03000509000000000000" pitchFamily="65" charset="-120"/>
                        </a:rPr>
                        <a:t>次</a:t>
                      </a: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en-US" altLang="zh-TW" sz="1800" b="0" i="0" kern="1200" dirty="0">
                        <a:solidFill>
                          <a:schemeClr val="tx1"/>
                        </a:solidFill>
                        <a:effectLst/>
                        <a:latin typeface="+mn-lt"/>
                        <a:ea typeface="+mn-ea"/>
                        <a:cs typeface="+mn-cs"/>
                      </a:endParaRPr>
                    </a:p>
                    <a:p>
                      <a:pPr algn="ctr">
                        <a:spcAft>
                          <a:spcPts val="0"/>
                        </a:spcAft>
                      </a:pP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指導教授審核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6"/>
                  </a:ext>
                </a:extLst>
              </a:tr>
              <a:tr h="638644">
                <a:tc>
                  <a:txBody>
                    <a:bodyPr/>
                    <a:lstStyle/>
                    <a:p>
                      <a:pPr>
                        <a:spcBef>
                          <a:spcPts val="4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16535"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5.</a:t>
                      </a:r>
                      <a:r>
                        <a:rPr lang="zh-TW" sz="1200" spc="-10" dirty="0">
                          <a:effectLst/>
                          <a:latin typeface="標楷體" panose="03000509000000000000" pitchFamily="65" charset="-120"/>
                          <a:ea typeface="標楷體" panose="03000509000000000000" pitchFamily="65" charset="-120"/>
                        </a:rPr>
                        <a:t>取得「臺灣學術倫理教育資源中心」</a:t>
                      </a:r>
                      <a:endParaRPr lang="en-US" altLang="zh-TW" sz="1200" spc="-10" dirty="0">
                        <a:effectLst/>
                        <a:latin typeface="標楷體" panose="03000509000000000000" pitchFamily="65" charset="-120"/>
                        <a:ea typeface="標楷體" panose="03000509000000000000" pitchFamily="65" charset="-120"/>
                      </a:endParaRPr>
                    </a:p>
                    <a:p>
                      <a:pPr marL="216535" indent="-153035">
                        <a:lnSpc>
                          <a:spcPct val="95000"/>
                        </a:lnSpc>
                        <a:spcAft>
                          <a:spcPts val="0"/>
                        </a:spcAft>
                      </a:pPr>
                      <a:r>
                        <a:rPr lang="en-US" altLang="zh-TW" sz="1200" spc="-1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網路教學</a:t>
                      </a:r>
                      <a:r>
                        <a:rPr lang="zh-TW" sz="1200" spc="-15" dirty="0">
                          <a:effectLst/>
                          <a:latin typeface="標楷體" panose="03000509000000000000" pitchFamily="65" charset="-120"/>
                          <a:ea typeface="標楷體" panose="03000509000000000000" pitchFamily="65" charset="-120"/>
                        </a:rPr>
                        <a:t>平台自行修習課程 </a:t>
                      </a:r>
                      <a:r>
                        <a:rPr lang="en-US" sz="1200" dirty="0">
                          <a:effectLst/>
                          <a:latin typeface="標楷體" panose="03000509000000000000" pitchFamily="65" charset="-120"/>
                          <a:ea typeface="標楷體" panose="03000509000000000000" pitchFamily="65" charset="-120"/>
                        </a:rPr>
                        <a:t>6 </a:t>
                      </a:r>
                      <a:r>
                        <a:rPr lang="zh-TW" sz="1200" dirty="0">
                          <a:effectLst/>
                          <a:latin typeface="標楷體" panose="03000509000000000000" pitchFamily="65" charset="-120"/>
                          <a:ea typeface="標楷體" panose="03000509000000000000" pitchFamily="65" charset="-120"/>
                        </a:rPr>
                        <a:t>小時之修課證明</a:t>
                      </a: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7"/>
                  </a:ext>
                </a:extLst>
              </a:tr>
              <a:tr h="638644">
                <a:tc>
                  <a:txBody>
                    <a:bodyPr/>
                    <a:lstStyle/>
                    <a:p>
                      <a:pPr>
                        <a:spcBef>
                          <a:spcPts val="5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sz="1200" spc="-10" dirty="0">
                          <a:effectLst/>
                          <a:latin typeface="標楷體" panose="03000509000000000000" pitchFamily="65" charset="-120"/>
                          <a:ea typeface="標楷體" panose="03000509000000000000" pitchFamily="65" charset="-120"/>
                        </a:rPr>
                        <a:t>6.</a:t>
                      </a:r>
                      <a:r>
                        <a:rPr lang="zh-TW" sz="1200" spc="-10" dirty="0">
                          <a:effectLst/>
                          <a:latin typeface="標楷體" panose="03000509000000000000" pitchFamily="65" charset="-120"/>
                          <a:ea typeface="標楷體" panose="03000509000000000000" pitchFamily="65" charset="-120"/>
                        </a:rPr>
                        <a:t>通過論文計畫口試，並與論文學位口試時間</a:t>
                      </a:r>
                      <a:endParaRPr lang="en-US" altLang="zh-TW" sz="1200" spc="-10" dirty="0">
                        <a:effectLst/>
                        <a:latin typeface="標楷體" panose="03000509000000000000" pitchFamily="65" charset="-120"/>
                        <a:ea typeface="標楷體" panose="03000509000000000000" pitchFamily="65" charset="-120"/>
                      </a:endParaRPr>
                    </a:p>
                    <a:p>
                      <a:pPr marL="220980" indent="-153035">
                        <a:lnSpc>
                          <a:spcPct val="95000"/>
                        </a:lnSpc>
                        <a:spcAft>
                          <a:spcPts val="0"/>
                        </a:spcAft>
                      </a:pPr>
                      <a:r>
                        <a:rPr lang="en-US" altLang="zh-TW" sz="1200" spc="-1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間隔三個月以上</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altLang="zh-TW" sz="1800" b="0" i="0" kern="1200" dirty="0">
                        <a:solidFill>
                          <a:schemeClr val="tx1"/>
                        </a:solidFill>
                        <a:effectLst/>
                        <a:latin typeface="+mn-lt"/>
                        <a:ea typeface="+mn-ea"/>
                        <a:cs typeface="+mn-cs"/>
                      </a:endParaRPr>
                    </a:p>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系辦審核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8"/>
                  </a:ext>
                </a:extLst>
              </a:tr>
              <a:tr h="470555">
                <a:tc>
                  <a:txBody>
                    <a:bodyPr/>
                    <a:lstStyle/>
                    <a:p>
                      <a:pPr>
                        <a:spcBef>
                          <a:spcPts val="45"/>
                        </a:spcBef>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p>
                      <a:pPr marL="67945">
                        <a:spcAft>
                          <a:spcPts val="0"/>
                        </a:spcAft>
                      </a:pPr>
                      <a:r>
                        <a:rPr lang="en-US" sz="1200">
                          <a:effectLst/>
                          <a:latin typeface="標楷體" panose="03000509000000000000" pitchFamily="65" charset="-120"/>
                          <a:ea typeface="標楷體" panose="03000509000000000000" pitchFamily="65" charset="-120"/>
                        </a:rPr>
                        <a:t>7.</a:t>
                      </a:r>
                      <a:r>
                        <a:rPr lang="zh-TW" sz="1200" spc="-5">
                          <a:effectLst/>
                          <a:latin typeface="標楷體" panose="03000509000000000000" pitchFamily="65" charset="-120"/>
                          <a:ea typeface="標楷體" panose="03000509000000000000" pitchFamily="65" charset="-120"/>
                        </a:rPr>
                        <a:t>完成論文初稿並經指導教授同意</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zh-TW" altLang="en-US" sz="1800" b="0" i="0" kern="1200" dirty="0">
                          <a:solidFill>
                            <a:schemeClr val="tx1"/>
                          </a:solidFill>
                          <a:effectLst/>
                          <a:latin typeface="+mn-lt"/>
                          <a:ea typeface="+mn-ea"/>
                          <a:cs typeface="+mn-cs"/>
                        </a:rPr>
                        <a:t>✓</a:t>
                      </a:r>
                      <a:endParaRPr lang="zh-TW" altLang="zh-TW" sz="18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Bef>
                          <a:spcPts val="65"/>
                        </a:spcBef>
                        <a:spcAft>
                          <a:spcPts val="0"/>
                        </a:spcAft>
                      </a:pPr>
                      <a:r>
                        <a:rPr lang="en-US" sz="1200" dirty="0">
                          <a:effectLst/>
                          <a:latin typeface="標楷體" panose="03000509000000000000" pitchFamily="65" charset="-120"/>
                          <a:ea typeface="標楷體" panose="03000509000000000000" pitchFamily="65" charset="-120"/>
                        </a:rPr>
                        <a:t> </a:t>
                      </a:r>
                      <a:r>
                        <a:rPr lang="zh-TW" sz="1200" spc="-10" dirty="0">
                          <a:effectLst/>
                          <a:latin typeface="標楷體" panose="03000509000000000000" pitchFamily="65" charset="-120"/>
                          <a:ea typeface="標楷體" panose="03000509000000000000" pitchFamily="65" charset="-120"/>
                        </a:rPr>
                        <a:t>指導教授審核</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9"/>
                  </a:ext>
                </a:extLst>
              </a:tr>
            </a:tbl>
          </a:graphicData>
        </a:graphic>
      </p:graphicFrame>
      <p:sp>
        <p:nvSpPr>
          <p:cNvPr id="9" name="文字方塊 8"/>
          <p:cNvSpPr txBox="1"/>
          <p:nvPr/>
        </p:nvSpPr>
        <p:spPr>
          <a:xfrm>
            <a:off x="894079" y="6315075"/>
            <a:ext cx="8029575" cy="307777"/>
          </a:xfrm>
          <a:prstGeom prst="rect">
            <a:avLst/>
          </a:prstGeom>
          <a:noFill/>
        </p:spPr>
        <p:txBody>
          <a:bodyPr wrap="square" rtlCol="0">
            <a:spAutoFit/>
          </a:bodyPr>
          <a:lstStyle/>
          <a:p>
            <a:r>
              <a:rPr lang="zh-TW" altLang="zh-TW" sz="1400" dirty="0">
                <a:latin typeface="標楷體" panose="03000509000000000000" pitchFamily="65" charset="-120"/>
                <a:ea typeface="標楷體" panose="03000509000000000000" pitchFamily="65" charset="-120"/>
              </a:rPr>
              <a:t>承辦人：</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指導教授：</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系主任：</a:t>
            </a:r>
            <a:r>
              <a:rPr lang="en-US" altLang="zh-TW" sz="1400" u="sng"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4607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a:off x="894078" y="156829"/>
            <a:ext cx="8351521" cy="830997"/>
          </a:xfrm>
          <a:prstGeom prst="rect">
            <a:avLst/>
          </a:prstGeom>
        </p:spPr>
        <p:txBody>
          <a:bodyPr wrap="squar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rPr>
              <a:t>朝陽科技大學碩士班學位考試申請書</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zh-TW" altLang="zh-TW" sz="2400" dirty="0">
              <a:latin typeface="標楷體" panose="03000509000000000000" pitchFamily="65" charset="-120"/>
              <a:ea typeface="標楷體" panose="03000509000000000000" pitchFamily="65" charset="-120"/>
            </a:endParaRPr>
          </a:p>
        </p:txBody>
      </p:sp>
      <p:graphicFrame>
        <p:nvGraphicFramePr>
          <p:cNvPr id="6" name="表格 5"/>
          <p:cNvGraphicFramePr>
            <a:graphicFrameLocks noGrp="1"/>
          </p:cNvGraphicFramePr>
          <p:nvPr>
            <p:extLst>
              <p:ext uri="{D42A27DB-BD31-4B8C-83A1-F6EECF244321}">
                <p14:modId xmlns:p14="http://schemas.microsoft.com/office/powerpoint/2010/main" val="2416549676"/>
              </p:ext>
            </p:extLst>
          </p:nvPr>
        </p:nvGraphicFramePr>
        <p:xfrm>
          <a:off x="1358571" y="2610445"/>
          <a:ext cx="6470809" cy="1328648"/>
        </p:xfrm>
        <a:graphic>
          <a:graphicData uri="http://schemas.openxmlformats.org/drawingml/2006/table">
            <a:tbl>
              <a:tblPr firstRow="1" firstCol="1" lastRow="1" lastCol="1" bandRow="1" bandCol="1">
                <a:tableStyleId>{5940675A-B579-460E-94D1-54222C63F5DA}</a:tableStyleId>
              </a:tblPr>
              <a:tblGrid>
                <a:gridCol w="1026160">
                  <a:extLst>
                    <a:ext uri="{9D8B030D-6E8A-4147-A177-3AD203B41FA5}">
                      <a16:colId xmlns:a16="http://schemas.microsoft.com/office/drawing/2014/main" val="20000"/>
                    </a:ext>
                  </a:extLst>
                </a:gridCol>
                <a:gridCol w="1806099">
                  <a:extLst>
                    <a:ext uri="{9D8B030D-6E8A-4147-A177-3AD203B41FA5}">
                      <a16:colId xmlns:a16="http://schemas.microsoft.com/office/drawing/2014/main" val="20001"/>
                    </a:ext>
                  </a:extLst>
                </a:gridCol>
                <a:gridCol w="658971">
                  <a:extLst>
                    <a:ext uri="{9D8B030D-6E8A-4147-A177-3AD203B41FA5}">
                      <a16:colId xmlns:a16="http://schemas.microsoft.com/office/drawing/2014/main" val="20002"/>
                    </a:ext>
                  </a:extLst>
                </a:gridCol>
                <a:gridCol w="636429">
                  <a:extLst>
                    <a:ext uri="{9D8B030D-6E8A-4147-A177-3AD203B41FA5}">
                      <a16:colId xmlns:a16="http://schemas.microsoft.com/office/drawing/2014/main" val="20003"/>
                    </a:ext>
                  </a:extLst>
                </a:gridCol>
                <a:gridCol w="1524476">
                  <a:extLst>
                    <a:ext uri="{9D8B030D-6E8A-4147-A177-3AD203B41FA5}">
                      <a16:colId xmlns:a16="http://schemas.microsoft.com/office/drawing/2014/main" val="20004"/>
                    </a:ext>
                  </a:extLst>
                </a:gridCol>
                <a:gridCol w="818674">
                  <a:extLst>
                    <a:ext uri="{9D8B030D-6E8A-4147-A177-3AD203B41FA5}">
                      <a16:colId xmlns:a16="http://schemas.microsoft.com/office/drawing/2014/main" val="20005"/>
                    </a:ext>
                  </a:extLst>
                </a:gridCol>
              </a:tblGrid>
              <a:tr h="352010">
                <a:tc>
                  <a:txBody>
                    <a:bodyPr/>
                    <a:lstStyle/>
                    <a:p>
                      <a:pPr marL="360680" marR="353695" algn="l">
                        <a:spcBef>
                          <a:spcPts val="540"/>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584200" marR="577850" algn="l">
                        <a:spcBef>
                          <a:spcPts val="540"/>
                        </a:spcBef>
                        <a:spcAft>
                          <a:spcPts val="0"/>
                        </a:spcAft>
                      </a:pPr>
                      <a:r>
                        <a:rPr lang="zh-TW" sz="1200" spc="-15" dirty="0">
                          <a:effectLst/>
                          <a:latin typeface="標楷體" panose="03000509000000000000" pitchFamily="65" charset="-120"/>
                          <a:ea typeface="標楷體" panose="03000509000000000000" pitchFamily="65" charset="-120"/>
                        </a:rPr>
                        <a:t>服務單位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17170" algn="l">
                        <a:spcBef>
                          <a:spcPts val="540"/>
                        </a:spcBef>
                        <a:spcAft>
                          <a:spcPts val="0"/>
                        </a:spcAft>
                      </a:pPr>
                      <a:r>
                        <a:rPr lang="zh-TW" sz="1200" spc="-25">
                          <a:effectLst/>
                          <a:latin typeface="標楷體" panose="03000509000000000000" pitchFamily="65" charset="-120"/>
                          <a:ea typeface="標楷體" panose="03000509000000000000" pitchFamily="65" charset="-120"/>
                        </a:rPr>
                        <a:t>職稱</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96520" algn="l">
                        <a:spcBef>
                          <a:spcPts val="540"/>
                        </a:spcBef>
                        <a:spcAft>
                          <a:spcPts val="0"/>
                        </a:spcAft>
                      </a:pPr>
                      <a:r>
                        <a:rPr lang="zh-TW" sz="1200" spc="-20">
                          <a:effectLst/>
                          <a:latin typeface="標楷體" panose="03000509000000000000" pitchFamily="65" charset="-120"/>
                          <a:ea typeface="標楷體" panose="03000509000000000000" pitchFamily="65" charset="-120"/>
                        </a:rPr>
                        <a:t>校內外</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210820" algn="l">
                        <a:spcBef>
                          <a:spcPts val="175"/>
                        </a:spcBef>
                        <a:spcAft>
                          <a:spcPts val="0"/>
                        </a:spcAft>
                      </a:pPr>
                      <a:r>
                        <a:rPr lang="zh-TW" sz="1200">
                          <a:effectLst/>
                          <a:latin typeface="標楷體" panose="03000509000000000000" pitchFamily="65" charset="-120"/>
                          <a:ea typeface="標楷體" panose="03000509000000000000" pitchFamily="65" charset="-120"/>
                        </a:rPr>
                        <a:t>最高學歷</a:t>
                      </a:r>
                      <a:r>
                        <a:rPr lang="en-US" sz="1200">
                          <a:effectLst/>
                          <a:latin typeface="標楷體" panose="03000509000000000000" pitchFamily="65" charset="-120"/>
                          <a:ea typeface="標楷體" panose="03000509000000000000" pitchFamily="65" charset="-120"/>
                        </a:rPr>
                        <a:t>(</a:t>
                      </a:r>
                      <a:r>
                        <a:rPr lang="zh-TW" sz="1200" spc="-15">
                          <a:effectLst/>
                          <a:latin typeface="標楷體" panose="03000509000000000000" pitchFamily="65" charset="-120"/>
                          <a:ea typeface="標楷體" panose="03000509000000000000" pitchFamily="65" charset="-120"/>
                        </a:rPr>
                        <a:t>請詳填</a:t>
                      </a:r>
                      <a:r>
                        <a:rPr lang="en-US" sz="1200" spc="-15">
                          <a:effectLst/>
                          <a:latin typeface="標楷體" panose="03000509000000000000" pitchFamily="65" charset="-120"/>
                          <a:ea typeface="標楷體" panose="03000509000000000000" pitchFamily="65" charset="-120"/>
                        </a:rPr>
                        <a:t>)</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45720" marR="41910" algn="ctr">
                        <a:spcBef>
                          <a:spcPts val="540"/>
                        </a:spcBef>
                        <a:spcAft>
                          <a:spcPts val="0"/>
                        </a:spcAft>
                      </a:pPr>
                      <a:r>
                        <a:rPr lang="zh-TW" sz="1200" spc="-25" dirty="0">
                          <a:effectLst/>
                          <a:latin typeface="標楷體" panose="03000509000000000000" pitchFamily="65" charset="-120"/>
                          <a:ea typeface="標楷體" panose="03000509000000000000" pitchFamily="65" charset="-120"/>
                        </a:rPr>
                        <a:t>備註</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0"/>
                  </a:ext>
                </a:extLst>
              </a:tr>
              <a:tr h="318363">
                <a:tc>
                  <a:txBody>
                    <a:bodyPr/>
                    <a:lstStyle/>
                    <a:p>
                      <a:pPr marL="0" marR="0" indent="0" algn="ctr" defTabSz="457200" rtl="0" eaLnBrk="1" fontAlgn="auto" latinLnBrk="0" hangingPunct="1">
                        <a:lnSpc>
                          <a:spcPct val="1500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tc>
                <a:tc>
                  <a:txBody>
                    <a:bodyPr/>
                    <a:lstStyle/>
                    <a:p>
                      <a:pPr marL="0" marR="0" indent="0" algn="ctr" defTabSz="457200" rtl="0" eaLnBrk="1" fontAlgn="auto" latinLnBrk="0" hangingPunct="1">
                        <a:lnSpc>
                          <a:spcPct val="1500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大亞大學</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alt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44450" marR="47625" algn="ctr">
                        <a:lnSpc>
                          <a:spcPct val="150000"/>
                        </a:lnSpc>
                        <a:spcAft>
                          <a:spcPts val="0"/>
                        </a:spcAft>
                      </a:pPr>
                      <a:r>
                        <a:rPr lang="zh-TW" sz="1200" spc="-10" dirty="0">
                          <a:effectLst/>
                          <a:latin typeface="標楷體" panose="03000509000000000000" pitchFamily="65" charset="-120"/>
                          <a:ea typeface="標楷體" panose="03000509000000000000" pitchFamily="65" charset="-120"/>
                        </a:rPr>
                        <a:t>召集</a:t>
                      </a:r>
                      <a:r>
                        <a:rPr lang="zh-TW" sz="1200" spc="-50" dirty="0">
                          <a:effectLst/>
                          <a:latin typeface="標楷體" panose="03000509000000000000" pitchFamily="65" charset="-120"/>
                          <a:ea typeface="標楷體" panose="03000509000000000000" pitchFamily="65" charset="-120"/>
                        </a:rPr>
                        <a:t>人</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86076">
                <a:tc>
                  <a:txBody>
                    <a:bodyPr/>
                    <a:lstStyle/>
                    <a:p>
                      <a:pPr marL="0" marR="0" indent="0" algn="ctr" defTabSz="457200" rtl="0" eaLnBrk="1" fontAlgn="auto" latinLnBrk="0" hangingPunct="1">
                        <a:lnSpc>
                          <a:spcPct val="150000"/>
                        </a:lnSpc>
                        <a:spcBef>
                          <a:spcPts val="0"/>
                        </a:spcBef>
                        <a:spcAft>
                          <a:spcPts val="0"/>
                        </a:spcAft>
                        <a:buClrTx/>
                        <a:buSzTx/>
                        <a:buFontTx/>
                        <a:buNone/>
                        <a:tabLst/>
                        <a:defRPr/>
                      </a:pPr>
                      <a:r>
                        <a:rPr lang="zh-TW" altLang="en-US" sz="1200" dirty="0">
                          <a:effectLst/>
                          <a:latin typeface="標楷體" panose="03000509000000000000" pitchFamily="65" charset="-120"/>
                          <a:ea typeface="標楷體" panose="03000509000000000000" pitchFamily="65" charset="-120"/>
                        </a:rPr>
                        <a:t>陳小伶</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150000"/>
                        </a:lnSpc>
                        <a:spcAft>
                          <a:spcPts val="0"/>
                        </a:spcAft>
                      </a:pPr>
                      <a:r>
                        <a:rPr lang="zh-TW" altLang="en-US" sz="1200" dirty="0">
                          <a:effectLst/>
                          <a:latin typeface="標楷體" panose="03000509000000000000" pitchFamily="65" charset="-120"/>
                          <a:ea typeface="標楷體" panose="03000509000000000000" pitchFamily="65" charset="-120"/>
                        </a:rPr>
                        <a:t> 朝陽科大</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marL="45720" marR="47625" algn="ctr">
                        <a:lnSpc>
                          <a:spcPct val="150000"/>
                        </a:lnSpc>
                        <a:spcAft>
                          <a:spcPts val="0"/>
                        </a:spcAft>
                      </a:pPr>
                      <a:r>
                        <a:rPr lang="zh-TW" sz="1200" spc="-10" dirty="0">
                          <a:effectLst/>
                          <a:latin typeface="標楷體" panose="03000509000000000000" pitchFamily="65" charset="-120"/>
                          <a:ea typeface="標楷體" panose="03000509000000000000" pitchFamily="65" charset="-120"/>
                        </a:rPr>
                        <a:t>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2"/>
                  </a:ext>
                </a:extLst>
              </a:tr>
              <a:tr h="372199">
                <a:tc>
                  <a:txBody>
                    <a:bodyPr/>
                    <a:lstStyle/>
                    <a:p>
                      <a:pPr algn="ctr">
                        <a:lnSpc>
                          <a:spcPts val="2800"/>
                        </a:lnSpc>
                        <a:spcBef>
                          <a:spcPts val="800"/>
                        </a:spcBef>
                        <a:spcAft>
                          <a:spcPts val="800"/>
                        </a:spcAft>
                      </a:pPr>
                      <a:r>
                        <a:rPr lang="zh-TW" altLang="en-US" sz="1200" kern="150" dirty="0">
                          <a:solidFill>
                            <a:srgbClr val="000000"/>
                          </a:solidFill>
                          <a:effectLst/>
                          <a:latin typeface="Times New Roman" panose="02020603050405020304" pitchFamily="18" charset="0"/>
                          <a:ea typeface="標楷體" panose="03000509000000000000" pitchFamily="65" charset="-120"/>
                        </a:rPr>
                        <a:t>鄭大明</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tc>
                <a:tc>
                  <a:txBody>
                    <a:bodyPr/>
                    <a:lstStyle/>
                    <a:p>
                      <a:pPr algn="ctr">
                        <a:lnSpc>
                          <a:spcPct val="1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教授</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bl>
          </a:graphicData>
        </a:graphic>
      </p:graphicFrame>
      <p:sp>
        <p:nvSpPr>
          <p:cNvPr id="7" name="文字方塊 6"/>
          <p:cNvSpPr txBox="1"/>
          <p:nvPr/>
        </p:nvSpPr>
        <p:spPr>
          <a:xfrm>
            <a:off x="1058104" y="690620"/>
            <a:ext cx="7603758" cy="1631216"/>
          </a:xfrm>
          <a:prstGeom prst="rect">
            <a:avLst/>
          </a:prstGeom>
          <a:noFill/>
        </p:spPr>
        <p:txBody>
          <a:bodyPr wrap="square" rtlCol="0">
            <a:spAutoFit/>
          </a:bodyPr>
          <a:lstStyle/>
          <a:p>
            <a:r>
              <a:rPr lang="zh-TW" altLang="zh-TW" sz="1000" dirty="0">
                <a:latin typeface="標楷體" panose="03000509000000000000" pitchFamily="65" charset="-120"/>
                <a:ea typeface="標楷體" panose="03000509000000000000" pitchFamily="65" charset="-120"/>
              </a:rPr>
              <a:t>學生：</a:t>
            </a:r>
            <a:r>
              <a:rPr lang="zh-TW" altLang="en-US" sz="1000" dirty="0">
                <a:latin typeface="標楷體" panose="03000509000000000000" pitchFamily="65" charset="-120"/>
                <a:ea typeface="標楷體" panose="03000509000000000000" pitchFamily="65" charset="-120"/>
              </a:rPr>
              <a:t>王大明</a:t>
            </a:r>
            <a:r>
              <a:rPr lang="en-US" altLang="zh-TW" sz="1000" u="sng"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學號：</a:t>
            </a:r>
            <a:r>
              <a:rPr lang="en-US" altLang="zh-TW" sz="1000" dirty="0">
                <a:latin typeface="標楷體" panose="03000509000000000000" pitchFamily="65" charset="-120"/>
                <a:ea typeface="標楷體" panose="03000509000000000000" pitchFamily="65" charset="-120"/>
              </a:rPr>
              <a:t>11029061</a:t>
            </a:r>
            <a:r>
              <a:rPr lang="en-US" altLang="zh-TW" sz="1000" u="sng"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就讀系</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所）：</a:t>
            </a:r>
            <a:r>
              <a:rPr lang="zh-TW" altLang="en-US" sz="1000" u="sng" dirty="0">
                <a:latin typeface="標楷體" panose="03000509000000000000" pitchFamily="65" charset="-120"/>
                <a:ea typeface="標楷體" panose="03000509000000000000" pitchFamily="65" charset="-120"/>
              </a:rPr>
              <a:t>社會工作系</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已修畢系</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所</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規定課程學分數</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含本學期所修課程</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，並已完成論文初稿，擬參加</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111 </a:t>
            </a:r>
            <a:r>
              <a:rPr lang="zh-TW" altLang="zh-TW" sz="1000" dirty="0">
                <a:latin typeface="標楷體" panose="03000509000000000000" pitchFamily="65" charset="-120"/>
                <a:ea typeface="標楷體" panose="03000509000000000000" pitchFamily="65" charset="-120"/>
              </a:rPr>
              <a:t>學年度第</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2 </a:t>
            </a:r>
            <a:r>
              <a:rPr lang="zh-TW" altLang="zh-TW" sz="1000" dirty="0">
                <a:latin typeface="標楷體" panose="03000509000000000000" pitchFamily="65" charset="-120"/>
                <a:ea typeface="標楷體" panose="03000509000000000000" pitchFamily="65" charset="-120"/>
              </a:rPr>
              <a:t>學期</a:t>
            </a:r>
            <a:r>
              <a:rPr lang="en-US" altLang="zh-TW" sz="1000" dirty="0">
                <a:latin typeface="標楷體" panose="03000509000000000000" pitchFamily="65" charset="-120"/>
                <a:ea typeface="標楷體" panose="03000509000000000000" pitchFamily="65" charset="-120"/>
              </a:rPr>
              <a:t> 	</a:t>
            </a:r>
            <a:r>
              <a:rPr lang="zh-TW" altLang="en-US" sz="1000" kern="15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一般生</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在職專班生 碩士班學位考試。</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申 請 人：</a:t>
            </a:r>
            <a:r>
              <a:rPr lang="zh-TW" altLang="en-US" sz="1000" u="sng" dirty="0">
                <a:latin typeface="標楷體" panose="03000509000000000000" pitchFamily="65" charset="-120"/>
                <a:ea typeface="標楷體" panose="03000509000000000000" pitchFamily="65" charset="-120"/>
              </a:rPr>
              <a:t>王小明 </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簽名</a:t>
            </a:r>
            <a:r>
              <a:rPr lang="en-US" altLang="zh-TW" sz="1000" dirty="0">
                <a:latin typeface="標楷體" panose="03000509000000000000" pitchFamily="65" charset="-120"/>
                <a:ea typeface="標楷體" panose="03000509000000000000" pitchFamily="65" charset="-120"/>
              </a:rPr>
              <a:t>)	</a:t>
            </a:r>
          </a:p>
          <a:p>
            <a:r>
              <a:rPr lang="zh-TW" altLang="zh-TW" sz="1000" dirty="0">
                <a:latin typeface="標楷體" panose="03000509000000000000" pitchFamily="65" charset="-120"/>
                <a:ea typeface="標楷體" panose="03000509000000000000" pitchFamily="65" charset="-120"/>
              </a:rPr>
              <a:t>民國</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112 </a:t>
            </a:r>
            <a:r>
              <a:rPr lang="zh-TW" altLang="zh-TW" sz="1000" dirty="0">
                <a:latin typeface="標楷體" panose="03000509000000000000" pitchFamily="65" charset="-120"/>
                <a:ea typeface="標楷體" panose="03000509000000000000" pitchFamily="65" charset="-120"/>
              </a:rPr>
              <a:t>年</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5	</a:t>
            </a:r>
            <a:r>
              <a:rPr lang="zh-TW" altLang="zh-TW" sz="1000" dirty="0">
                <a:latin typeface="標楷體" panose="03000509000000000000" pitchFamily="65" charset="-120"/>
                <a:ea typeface="標楷體" panose="03000509000000000000" pitchFamily="65" charset="-120"/>
              </a:rPr>
              <a:t>月</a:t>
            </a:r>
            <a:r>
              <a:rPr lang="en-US" altLang="zh-TW" sz="1000" dirty="0">
                <a:latin typeface="標楷體" panose="03000509000000000000" pitchFamily="65" charset="-120"/>
                <a:ea typeface="標楷體" panose="03000509000000000000" pitchFamily="65" charset="-120"/>
              </a:rPr>
              <a:t> </a:t>
            </a:r>
            <a:r>
              <a:rPr lang="en-US" altLang="zh-TW" sz="1000" u="sng" dirty="0">
                <a:latin typeface="標楷體" panose="03000509000000000000" pitchFamily="65" charset="-120"/>
                <a:ea typeface="標楷體" panose="03000509000000000000" pitchFamily="65" charset="-120"/>
              </a:rPr>
              <a:t>30 </a:t>
            </a:r>
            <a:r>
              <a:rPr lang="zh-TW" altLang="zh-TW" sz="1000" dirty="0">
                <a:latin typeface="標楷體" panose="03000509000000000000" pitchFamily="65" charset="-120"/>
                <a:ea typeface="標楷體" panose="03000509000000000000" pitchFamily="65" charset="-120"/>
              </a:rPr>
              <a:t>日</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論文題目：</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中文</a:t>
            </a:r>
            <a:r>
              <a:rPr lang="en-US" altLang="zh-TW" sz="1000" u="sng" dirty="0">
                <a:latin typeface="標楷體" panose="03000509000000000000" pitchFamily="65" charset="-120"/>
                <a:ea typeface="標楷體" panose="03000509000000000000" pitchFamily="65" charset="-120"/>
              </a:rPr>
              <a:t>)</a:t>
            </a:r>
            <a:r>
              <a:rPr lang="zh-TW" altLang="en-US" sz="1000" u="sng" dirty="0">
                <a:latin typeface="標楷體" panose="03000509000000000000" pitchFamily="65" charset="-120"/>
                <a:ea typeface="標楷體" panose="03000509000000000000" pitchFamily="65" charset="-120"/>
              </a:rPr>
              <a:t>  </a:t>
            </a:r>
            <a:r>
              <a:rPr lang="zh-TW" altLang="en-US" sz="1000" u="sng" kern="150" dirty="0">
                <a:solidFill>
                  <a:srgbClr val="000000"/>
                </a:solidFill>
                <a:latin typeface="Times New Roman" panose="02020603050405020304" pitchFamily="18" charset="0"/>
                <a:ea typeface="標楷體" panose="03000509000000000000" pitchFamily="65" charset="-120"/>
              </a:rPr>
              <a:t>安置兒少親子評估研究</a:t>
            </a:r>
            <a:r>
              <a:rPr lang="en-US" altLang="zh-TW" sz="1000" u="sng" dirty="0">
                <a:latin typeface="標楷體" panose="03000509000000000000" pitchFamily="65" charset="-120"/>
                <a:ea typeface="標楷體" panose="03000509000000000000" pitchFamily="65" charset="-120"/>
              </a:rPr>
              <a:t>						</a:t>
            </a:r>
            <a:endParaRPr lang="zh-TW" altLang="zh-TW" sz="1000" dirty="0">
              <a:latin typeface="標楷體" panose="03000509000000000000" pitchFamily="65" charset="-120"/>
              <a:ea typeface="標楷體" panose="03000509000000000000" pitchFamily="65" charset="-120"/>
            </a:endParaRPr>
          </a:p>
          <a:p>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英文</a:t>
            </a:r>
            <a:r>
              <a:rPr lang="en-US" altLang="zh-TW" sz="1000" dirty="0">
                <a:latin typeface="標楷體" panose="03000509000000000000" pitchFamily="65" charset="-120"/>
                <a:ea typeface="標楷體" panose="03000509000000000000" pitchFamily="65" charset="-120"/>
              </a:rPr>
              <a:t>)</a:t>
            </a:r>
            <a:r>
              <a:rPr lang="en-US" altLang="zh-TW" sz="1000" u="sng" dirty="0">
                <a:latin typeface="標楷體" panose="03000509000000000000" pitchFamily="65" charset="-120"/>
                <a:ea typeface="標楷體" panose="03000509000000000000" pitchFamily="65" charset="-120"/>
              </a:rPr>
              <a:t>	</a:t>
            </a:r>
            <a:r>
              <a:rPr lang="en-US" altLang="zh-TW" sz="1000" u="sng" kern="150" dirty="0">
                <a:solidFill>
                  <a:srgbClr val="000000"/>
                </a:solidFill>
                <a:latin typeface="Times New Roman" panose="02020603050405020304" pitchFamily="18" charset="0"/>
                <a:ea typeface="標楷體" panose="03000509000000000000" pitchFamily="65" charset="-120"/>
              </a:rPr>
              <a:t>Parent-child assessment study on resettled children</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 </a:t>
            </a:r>
          </a:p>
          <a:p>
            <a:r>
              <a:rPr lang="zh-TW" altLang="zh-TW" sz="1000" dirty="0">
                <a:latin typeface="標楷體" panose="03000509000000000000" pitchFamily="65" charset="-120"/>
                <a:ea typeface="標楷體" panose="03000509000000000000" pitchFamily="65" charset="-120"/>
              </a:rPr>
              <a:t>論文題目符合本系教育目標與專業領域 </a:t>
            </a:r>
            <a:r>
              <a:rPr lang="en-US" altLang="zh-TW" sz="1000" dirty="0">
                <a:latin typeface="新細明體" panose="02020500000000000000" pitchFamily="18" charset="-120"/>
                <a:ea typeface="新細明體" panose="02020500000000000000" pitchFamily="18" charset="-120"/>
              </a:rPr>
              <a:t>▓</a:t>
            </a:r>
            <a:r>
              <a:rPr lang="zh-TW" altLang="zh-TW" sz="1000" dirty="0">
                <a:latin typeface="標楷體" panose="03000509000000000000" pitchFamily="65" charset="-120"/>
                <a:ea typeface="標楷體" panose="03000509000000000000" pitchFamily="65" charset="-120"/>
              </a:rPr>
              <a:t>是</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否 </a:t>
            </a:r>
            <a:endParaRPr lang="en-US"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學位考試日期：民國</a:t>
            </a:r>
            <a:r>
              <a:rPr lang="en-US" altLang="zh-TW" sz="1000" dirty="0">
                <a:latin typeface="標楷體" panose="03000509000000000000" pitchFamily="65" charset="-120"/>
                <a:ea typeface="標楷體" panose="03000509000000000000" pitchFamily="65" charset="-120"/>
              </a:rPr>
              <a:t> 112 </a:t>
            </a:r>
            <a:r>
              <a:rPr lang="zh-TW" altLang="zh-TW" sz="1000" dirty="0">
                <a:latin typeface="標楷體" panose="03000509000000000000" pitchFamily="65" charset="-120"/>
                <a:ea typeface="標楷體" panose="03000509000000000000" pitchFamily="65" charset="-120"/>
              </a:rPr>
              <a:t>年</a:t>
            </a:r>
            <a:r>
              <a:rPr lang="en-US" altLang="zh-TW" sz="1000" dirty="0">
                <a:latin typeface="標楷體" panose="03000509000000000000" pitchFamily="65" charset="-120"/>
                <a:ea typeface="標楷體" panose="03000509000000000000" pitchFamily="65" charset="-120"/>
              </a:rPr>
              <a:t> 6	</a:t>
            </a:r>
            <a:r>
              <a:rPr lang="zh-TW" altLang="zh-TW" sz="1000" dirty="0">
                <a:latin typeface="標楷體" panose="03000509000000000000" pitchFamily="65" charset="-120"/>
                <a:ea typeface="標楷體" panose="03000509000000000000" pitchFamily="65" charset="-120"/>
              </a:rPr>
              <a:t>月</a:t>
            </a:r>
            <a:r>
              <a:rPr lang="en-US" altLang="zh-TW" sz="1000" dirty="0">
                <a:latin typeface="標楷體" panose="03000509000000000000" pitchFamily="65" charset="-120"/>
                <a:ea typeface="標楷體" panose="03000509000000000000" pitchFamily="65" charset="-120"/>
              </a:rPr>
              <a:t> 30 </a:t>
            </a:r>
            <a:r>
              <a:rPr lang="zh-TW" altLang="zh-TW" sz="1000" dirty="0">
                <a:latin typeface="標楷體" panose="03000509000000000000" pitchFamily="65" charset="-120"/>
                <a:ea typeface="標楷體" panose="03000509000000000000" pitchFamily="65" charset="-120"/>
              </a:rPr>
              <a:t>日</a:t>
            </a:r>
          </a:p>
          <a:p>
            <a:r>
              <a:rPr lang="en-US" altLang="zh-TW" sz="1000" dirty="0">
                <a:latin typeface="標楷體" panose="03000509000000000000" pitchFamily="65" charset="-120"/>
                <a:ea typeface="標楷體" panose="03000509000000000000" pitchFamily="65" charset="-120"/>
              </a:rPr>
              <a:t> </a:t>
            </a:r>
            <a:endParaRPr lang="zh-TW" altLang="zh-TW" sz="1000" dirty="0">
              <a:latin typeface="標楷體" panose="03000509000000000000" pitchFamily="65" charset="-120"/>
              <a:ea typeface="標楷體" panose="03000509000000000000" pitchFamily="65" charset="-120"/>
            </a:endParaRPr>
          </a:p>
          <a:p>
            <a:r>
              <a:rPr lang="zh-TW" altLang="zh-TW" sz="1000" dirty="0">
                <a:latin typeface="標楷體" panose="03000509000000000000" pitchFamily="65" charset="-120"/>
                <a:ea typeface="標楷體" panose="03000509000000000000" pitchFamily="65" charset="-120"/>
              </a:rPr>
              <a:t>指導教授 ：</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簽章</a:t>
            </a:r>
            <a:r>
              <a:rPr lang="en-US" altLang="zh-TW" sz="1000" dirty="0">
                <a:latin typeface="標楷體" panose="03000509000000000000" pitchFamily="65" charset="-120"/>
                <a:ea typeface="標楷體" panose="03000509000000000000" pitchFamily="65" charset="-120"/>
              </a:rPr>
              <a:t>) </a:t>
            </a:r>
            <a:r>
              <a:rPr lang="zh-TW" altLang="zh-TW" sz="1000" dirty="0">
                <a:latin typeface="標楷體" panose="03000509000000000000" pitchFamily="65" charset="-120"/>
                <a:ea typeface="標楷體" panose="03000509000000000000" pitchFamily="65" charset="-120"/>
              </a:rPr>
              <a:t>、</a:t>
            </a:r>
            <a:r>
              <a:rPr lang="en-US" altLang="zh-TW" sz="1000" u="sng" dirty="0">
                <a:latin typeface="標楷體" panose="03000509000000000000" pitchFamily="65" charset="-120"/>
                <a:ea typeface="標楷體" panose="03000509000000000000" pitchFamily="65" charset="-120"/>
              </a:rPr>
              <a:t>	        </a:t>
            </a:r>
            <a:r>
              <a:rPr lang="en-US" altLang="zh-TW" sz="1000" dirty="0">
                <a:latin typeface="標楷體" panose="03000509000000000000" pitchFamily="65" charset="-120"/>
                <a:ea typeface="標楷體" panose="03000509000000000000" pitchFamily="65" charset="-120"/>
              </a:rPr>
              <a:t>(</a:t>
            </a:r>
            <a:r>
              <a:rPr lang="zh-TW" altLang="zh-TW" sz="1000" dirty="0">
                <a:latin typeface="標楷體" panose="03000509000000000000" pitchFamily="65" charset="-120"/>
                <a:ea typeface="標楷體" panose="03000509000000000000" pitchFamily="65" charset="-120"/>
              </a:rPr>
              <a:t>簽章</a:t>
            </a:r>
            <a:r>
              <a:rPr lang="en-US" altLang="zh-TW" sz="1000" dirty="0">
                <a:latin typeface="標楷體" panose="03000509000000000000" pitchFamily="65" charset="-120"/>
                <a:ea typeface="標楷體" panose="03000509000000000000" pitchFamily="65" charset="-120"/>
              </a:rPr>
              <a:t>)</a:t>
            </a:r>
            <a:endParaRPr lang="zh-TW" altLang="zh-TW" sz="1000" dirty="0">
              <a:latin typeface="標楷體" panose="03000509000000000000" pitchFamily="65" charset="-120"/>
              <a:ea typeface="標楷體" panose="03000509000000000000" pitchFamily="65" charset="-120"/>
            </a:endParaRPr>
          </a:p>
        </p:txBody>
      </p:sp>
      <p:sp>
        <p:nvSpPr>
          <p:cNvPr id="4665" name="文字方塊 4664"/>
          <p:cNvSpPr txBox="1"/>
          <p:nvPr/>
        </p:nvSpPr>
        <p:spPr>
          <a:xfrm>
            <a:off x="1058104" y="2300143"/>
            <a:ext cx="6485696" cy="276999"/>
          </a:xfrm>
          <a:prstGeom prst="rect">
            <a:avLst/>
          </a:prstGeom>
          <a:noFill/>
        </p:spPr>
        <p:txBody>
          <a:bodyPr wrap="square" rtlCol="0">
            <a:spAutoFit/>
          </a:bodyPr>
          <a:lstStyle/>
          <a:p>
            <a:pPr algn="ctr"/>
            <a:r>
              <a:rPr lang="zh-TW" altLang="zh-TW" sz="1200" dirty="0">
                <a:latin typeface="標楷體" panose="03000509000000000000" pitchFamily="65" charset="-120"/>
                <a:ea typeface="標楷體" panose="03000509000000000000" pitchFamily="65" charset="-120"/>
              </a:rPr>
              <a:t>碩士學位考試委員名單</a:t>
            </a:r>
          </a:p>
        </p:txBody>
      </p:sp>
      <p:sp>
        <p:nvSpPr>
          <p:cNvPr id="4674" name="Rectangle 617"/>
          <p:cNvSpPr>
            <a:spLocks noChangeArrowheads="1"/>
          </p:cNvSpPr>
          <p:nvPr/>
        </p:nvSpPr>
        <p:spPr bwMode="auto">
          <a:xfrm>
            <a:off x="894078" y="4080202"/>
            <a:ext cx="8017166"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 該生業已獲准參加碩士學位考試，茲檢附該生學位論文考試委員名單</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如上表</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，經查所聘各委員資格均符合學位授予法第八條之規定，敬陳校長核發聘函。</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本校碩士班研究生已通過學位考試但無法於規定期限內完成論文修正及繳交者，將視為次學期延修生，並將學位考試成績保留於系（所）辦公室，俟論文修正完成並繳交後，</a:t>
            </a: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始符合畢業資格，且視為論文繳交學期之畢業生，論文或報告之修正期間，不需再提學位考試申請，次學期仍須完成註冊程序。論文或報告之修正如未能於學位考試次學期行事曆第 </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15 </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週內完成者，其學位考試成績不予採認，以 </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 </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次不及格論，惟交換生、雙聯學制學生及修習教育學程者不在此限。</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※106</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學年度起入學之碩士班、碩士在職專班與博士班學生（含</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105</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rPr>
              <a:t>學年度提前入學學生）均須修習學術研究倫理教育課程。</a:t>
            </a: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endParaRPr>
          </a:p>
          <a:p>
            <a:r>
              <a:rPr lang="zh-TW" altLang="zh-TW" sz="800" dirty="0">
                <a:latin typeface="標楷體" panose="03000509000000000000" pitchFamily="65" charset="-120"/>
                <a:ea typeface="標楷體" panose="03000509000000000000" pitchFamily="65" charset="-120"/>
              </a:rPr>
              <a:t>學位考試地點：</a:t>
            </a:r>
            <a:r>
              <a:rPr lang="en-US" altLang="zh-TW" sz="800" dirty="0">
                <a:latin typeface="標楷體" panose="03000509000000000000" pitchFamily="65" charset="-120"/>
                <a:ea typeface="標楷體" panose="03000509000000000000" pitchFamily="65" charset="-120"/>
              </a:rPr>
              <a:t> G-XXX</a:t>
            </a:r>
            <a:r>
              <a:rPr lang="zh-TW" altLang="en-US" sz="800" dirty="0">
                <a:latin typeface="標楷體" panose="03000509000000000000" pitchFamily="65" charset="-120"/>
                <a:ea typeface="標楷體" panose="03000509000000000000" pitchFamily="65" charset="-120"/>
              </a:rPr>
              <a:t>                                      系</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所</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主任：	           </a:t>
            </a:r>
            <a:r>
              <a:rPr lang="en-US" altLang="zh-TW" sz="800" dirty="0">
                <a:latin typeface="標楷體" panose="03000509000000000000" pitchFamily="65" charset="-120"/>
                <a:ea typeface="標楷體" panose="03000509000000000000" pitchFamily="65" charset="-120"/>
              </a:rPr>
              <a:t>(</a:t>
            </a:r>
            <a:r>
              <a:rPr lang="zh-TW" altLang="en-US" sz="800" dirty="0">
                <a:latin typeface="標楷體" panose="03000509000000000000" pitchFamily="65" charset="-120"/>
                <a:ea typeface="標楷體" panose="03000509000000000000" pitchFamily="65" charset="-120"/>
              </a:rPr>
              <a:t>簽章</a:t>
            </a:r>
            <a:r>
              <a:rPr lang="en-US" altLang="zh-TW" sz="800" dirty="0">
                <a:latin typeface="標楷體" panose="03000509000000000000" pitchFamily="65" charset="-120"/>
                <a:ea typeface="標楷體" panose="03000509000000000000" pitchFamily="65" charset="-120"/>
              </a:rPr>
              <a:t>)</a:t>
            </a:r>
          </a:p>
        </p:txBody>
      </p:sp>
      <p:graphicFrame>
        <p:nvGraphicFramePr>
          <p:cNvPr id="4677" name="表格 4676"/>
          <p:cNvGraphicFramePr>
            <a:graphicFrameLocks noGrp="1"/>
          </p:cNvGraphicFramePr>
          <p:nvPr>
            <p:extLst>
              <p:ext uri="{D42A27DB-BD31-4B8C-83A1-F6EECF244321}">
                <p14:modId xmlns:p14="http://schemas.microsoft.com/office/powerpoint/2010/main" val="1688741374"/>
              </p:ext>
            </p:extLst>
          </p:nvPr>
        </p:nvGraphicFramePr>
        <p:xfrm>
          <a:off x="1058104" y="5097896"/>
          <a:ext cx="6247765" cy="1562100"/>
        </p:xfrm>
        <a:graphic>
          <a:graphicData uri="http://schemas.openxmlformats.org/drawingml/2006/table">
            <a:tbl>
              <a:tblPr firstRow="1" firstCol="1" lastRow="1" lastCol="1" bandRow="1" bandCol="1">
                <a:tableStyleId>{5940675A-B579-460E-94D1-54222C63F5DA}</a:tableStyleId>
              </a:tblPr>
              <a:tblGrid>
                <a:gridCol w="2072640">
                  <a:extLst>
                    <a:ext uri="{9D8B030D-6E8A-4147-A177-3AD203B41FA5}">
                      <a16:colId xmlns:a16="http://schemas.microsoft.com/office/drawing/2014/main" val="20000"/>
                    </a:ext>
                  </a:extLst>
                </a:gridCol>
                <a:gridCol w="2092325">
                  <a:extLst>
                    <a:ext uri="{9D8B030D-6E8A-4147-A177-3AD203B41FA5}">
                      <a16:colId xmlns:a16="http://schemas.microsoft.com/office/drawing/2014/main" val="20001"/>
                    </a:ext>
                  </a:extLst>
                </a:gridCol>
                <a:gridCol w="2082800">
                  <a:extLst>
                    <a:ext uri="{9D8B030D-6E8A-4147-A177-3AD203B41FA5}">
                      <a16:colId xmlns:a16="http://schemas.microsoft.com/office/drawing/2014/main" val="20002"/>
                    </a:ext>
                  </a:extLst>
                </a:gridCol>
              </a:tblGrid>
              <a:tr h="619760">
                <a:tc>
                  <a:txBody>
                    <a:bodyPr/>
                    <a:lstStyle/>
                    <a:p>
                      <a:pPr>
                        <a:spcBef>
                          <a:spcPts val="40"/>
                        </a:spcBef>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p>
                      <a:pPr marR="614680" algn="r">
                        <a:spcAft>
                          <a:spcPts val="0"/>
                        </a:spcAft>
                      </a:pPr>
                      <a:r>
                        <a:rPr lang="zh-TW" sz="1000" spc="-15" dirty="0">
                          <a:effectLst/>
                          <a:latin typeface="標楷體" panose="03000509000000000000" pitchFamily="65" charset="-120"/>
                          <a:ea typeface="標楷體" panose="03000509000000000000" pitchFamily="65" charset="-120"/>
                        </a:rPr>
                        <a:t>審 查 事 項</a:t>
                      </a:r>
                      <a:endParaRPr lang="zh-TW" sz="1000" dirty="0">
                        <a:effectLst/>
                        <a:latin typeface="標楷體" panose="03000509000000000000" pitchFamily="65" charset="-120"/>
                        <a:ea typeface="標楷體" panose="03000509000000000000" pitchFamily="65" charset="-120"/>
                      </a:endParaRPr>
                    </a:p>
                  </a:txBody>
                  <a:tcPr marL="0" marR="0" marT="0" marB="0"/>
                </a:tc>
                <a:tc gridSpan="2">
                  <a:txBody>
                    <a:bodyPr/>
                    <a:lstStyle/>
                    <a:p>
                      <a:pPr marL="59690">
                        <a:lnSpc>
                          <a:spcPts val="1575"/>
                        </a:lnSpc>
                        <a:spcBef>
                          <a:spcPts val="35"/>
                        </a:spcBef>
                        <a:spcAft>
                          <a:spcPts val="0"/>
                        </a:spcAft>
                      </a:pPr>
                      <a:r>
                        <a:rPr lang="zh-TW" sz="1000" spc="-5" dirty="0">
                          <a:effectLst/>
                          <a:latin typeface="標楷體" panose="03000509000000000000" pitchFamily="65" charset="-120"/>
                          <a:ea typeface="標楷體" panose="03000509000000000000" pitchFamily="65" charset="-120"/>
                        </a:rPr>
                        <a:t>符合本校碩士學位考試辦法規定，擬請同意。</a:t>
                      </a:r>
                      <a:endParaRPr lang="zh-TW" sz="1000" dirty="0">
                        <a:effectLst/>
                        <a:latin typeface="標楷體" panose="03000509000000000000" pitchFamily="65" charset="-120"/>
                        <a:ea typeface="標楷體" panose="03000509000000000000" pitchFamily="65" charset="-120"/>
                      </a:endParaRPr>
                    </a:p>
                    <a:p>
                      <a:pPr marL="59690">
                        <a:lnSpc>
                          <a:spcPts val="1475"/>
                        </a:lnSpc>
                        <a:spcAft>
                          <a:spcPts val="0"/>
                        </a:spcAft>
                      </a:pPr>
                      <a:r>
                        <a:rPr lang="en-US" sz="1000" spc="-5" dirty="0">
                          <a:effectLst/>
                          <a:latin typeface="標楷體" panose="03000509000000000000" pitchFamily="65" charset="-120"/>
                          <a:ea typeface="標楷體" panose="03000509000000000000" pitchFamily="65" charset="-120"/>
                        </a:rPr>
                        <a:t>□</a:t>
                      </a:r>
                      <a:r>
                        <a:rPr lang="zh-TW" sz="1000" spc="-5" dirty="0">
                          <a:effectLst/>
                          <a:latin typeface="標楷體" panose="03000509000000000000" pitchFamily="65" charset="-120"/>
                          <a:ea typeface="標楷體" panose="03000509000000000000" pitchFamily="65" charset="-120"/>
                        </a:rPr>
                        <a:t>該生註冊在學並通過學術倫理課程。</a:t>
                      </a:r>
                      <a:endParaRPr lang="zh-TW" sz="1000" dirty="0">
                        <a:effectLst/>
                        <a:latin typeface="標楷體" panose="03000509000000000000" pitchFamily="65" charset="-120"/>
                        <a:ea typeface="標楷體" panose="03000509000000000000" pitchFamily="65" charset="-120"/>
                      </a:endParaRPr>
                    </a:p>
                    <a:p>
                      <a:pPr marL="59690">
                        <a:lnSpc>
                          <a:spcPts val="1440"/>
                        </a:lnSpc>
                        <a:spcAft>
                          <a:spcPts val="0"/>
                        </a:spcAft>
                      </a:pPr>
                      <a:r>
                        <a:rPr lang="en-US" sz="1000" spc="-5" dirty="0">
                          <a:effectLst/>
                          <a:latin typeface="標楷體" panose="03000509000000000000" pitchFamily="65" charset="-120"/>
                          <a:ea typeface="標楷體" panose="03000509000000000000" pitchFamily="65" charset="-120"/>
                        </a:rPr>
                        <a:t>□</a:t>
                      </a:r>
                      <a:r>
                        <a:rPr lang="zh-TW" sz="1000" spc="-5" dirty="0">
                          <a:effectLst/>
                          <a:latin typeface="標楷體" panose="03000509000000000000" pitchFamily="65" charset="-120"/>
                          <a:ea typeface="標楷體" panose="03000509000000000000" pitchFamily="65" charset="-120"/>
                        </a:rPr>
                        <a:t>該生學位考試申請與考試日期符合規定。</a:t>
                      </a:r>
                      <a:endParaRPr lang="zh-TW" sz="10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extLst>
                  <a:ext uri="{0D108BD9-81ED-4DB2-BD59-A6C34878D82A}">
                    <a16:rowId xmlns:a16="http://schemas.microsoft.com/office/drawing/2014/main" val="10000"/>
                  </a:ext>
                </a:extLst>
              </a:tr>
              <a:tr h="260350">
                <a:tc gridSpan="2">
                  <a:txBody>
                    <a:bodyPr/>
                    <a:lstStyle/>
                    <a:p>
                      <a:pPr marL="975360">
                        <a:lnSpc>
                          <a:spcPct val="150000"/>
                        </a:lnSpc>
                        <a:spcBef>
                          <a:spcPts val="190"/>
                        </a:spcBef>
                        <a:spcAft>
                          <a:spcPts val="0"/>
                        </a:spcAft>
                      </a:pPr>
                      <a:r>
                        <a:rPr lang="zh-TW" sz="1000" dirty="0">
                          <a:effectLst/>
                          <a:latin typeface="標楷體" panose="03000509000000000000" pitchFamily="65" charset="-120"/>
                          <a:ea typeface="標楷體" panose="03000509000000000000" pitchFamily="65" charset="-120"/>
                        </a:rPr>
                        <a:t>教務處註冊組</a:t>
                      </a:r>
                      <a:r>
                        <a:rPr lang="en-US" sz="1000" dirty="0">
                          <a:effectLst/>
                          <a:latin typeface="標楷體" panose="03000509000000000000" pitchFamily="65" charset="-120"/>
                          <a:ea typeface="標楷體" panose="03000509000000000000" pitchFamily="65" charset="-120"/>
                        </a:rPr>
                        <a:t>/</a:t>
                      </a:r>
                      <a:r>
                        <a:rPr lang="zh-TW" sz="1000" spc="-10" dirty="0">
                          <a:effectLst/>
                          <a:latin typeface="標楷體" panose="03000509000000000000" pitchFamily="65" charset="-120"/>
                          <a:ea typeface="標楷體" panose="03000509000000000000" pitchFamily="65" charset="-120"/>
                        </a:rPr>
                        <a:t>教務處進修教學組</a:t>
                      </a:r>
                      <a:endParaRPr lang="zh-TW" sz="10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rowSpan="2">
                  <a:txBody>
                    <a:bodyPr/>
                    <a:lstStyle/>
                    <a:p>
                      <a:pPr>
                        <a:spcBef>
                          <a:spcPts val="45"/>
                        </a:spcBef>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p>
                      <a:pPr marL="800735" marR="800100" algn="ctr">
                        <a:spcAft>
                          <a:spcPts val="0"/>
                        </a:spcAft>
                      </a:pPr>
                      <a:r>
                        <a:rPr lang="zh-TW" sz="1000" spc="-20" dirty="0">
                          <a:effectLst/>
                          <a:latin typeface="標楷體" panose="03000509000000000000" pitchFamily="65" charset="-120"/>
                          <a:ea typeface="標楷體" panose="03000509000000000000" pitchFamily="65" charset="-120"/>
                        </a:rPr>
                        <a:t>教務長</a:t>
                      </a:r>
                      <a:endParaRPr lang="zh-TW" sz="10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76860">
                <a:tc>
                  <a:txBody>
                    <a:bodyPr/>
                    <a:lstStyle/>
                    <a:p>
                      <a:pPr marR="645160" algn="r">
                        <a:lnSpc>
                          <a:spcPct val="150000"/>
                        </a:lnSpc>
                        <a:spcBef>
                          <a:spcPts val="250"/>
                        </a:spcBef>
                        <a:spcAft>
                          <a:spcPts val="0"/>
                        </a:spcAft>
                      </a:pPr>
                      <a:r>
                        <a:rPr lang="zh-TW" sz="1000" spc="-10" dirty="0">
                          <a:effectLst/>
                          <a:latin typeface="標楷體" panose="03000509000000000000" pitchFamily="65" charset="-120"/>
                          <a:ea typeface="標楷體" panose="03000509000000000000" pitchFamily="65" charset="-120"/>
                        </a:rPr>
                        <a:t>承辦人簽章</a:t>
                      </a:r>
                      <a:endParaRPr lang="zh-TW" sz="1000" dirty="0">
                        <a:effectLst/>
                        <a:latin typeface="標楷體" panose="03000509000000000000" pitchFamily="65" charset="-120"/>
                        <a:ea typeface="標楷體" panose="03000509000000000000" pitchFamily="65" charset="-120"/>
                      </a:endParaRPr>
                    </a:p>
                  </a:txBody>
                  <a:tcPr marL="0" marR="0" marT="0" marB="0"/>
                </a:tc>
                <a:tc>
                  <a:txBody>
                    <a:bodyPr/>
                    <a:lstStyle/>
                    <a:p>
                      <a:pPr marL="735330" marR="723265" algn="ctr">
                        <a:lnSpc>
                          <a:spcPct val="150000"/>
                        </a:lnSpc>
                        <a:spcBef>
                          <a:spcPts val="250"/>
                        </a:spcBef>
                        <a:spcAft>
                          <a:spcPts val="0"/>
                        </a:spcAft>
                      </a:pPr>
                      <a:r>
                        <a:rPr lang="zh-TW" sz="1000" spc="-15" dirty="0">
                          <a:effectLst/>
                          <a:latin typeface="標楷體" panose="03000509000000000000" pitchFamily="65" charset="-120"/>
                          <a:ea typeface="標楷體" panose="03000509000000000000" pitchFamily="65" charset="-120"/>
                        </a:rPr>
                        <a:t>主任簽章</a:t>
                      </a:r>
                      <a:endParaRPr lang="zh-TW" sz="1000" dirty="0">
                        <a:effectLst/>
                        <a:latin typeface="標楷體" panose="03000509000000000000" pitchFamily="65" charset="-120"/>
                        <a:ea typeface="標楷體" panose="03000509000000000000" pitchFamily="65" charset="-120"/>
                      </a:endParaRPr>
                    </a:p>
                  </a:txBody>
                  <a:tcPr marL="0" marR="0" marT="0" marB="0"/>
                </a:tc>
                <a:tc vMerge="1">
                  <a:txBody>
                    <a:bodyPr/>
                    <a:lstStyle/>
                    <a:p>
                      <a:endParaRPr lang="zh-TW" altLang="en-US"/>
                    </a:p>
                  </a:txBody>
                  <a:tcPr/>
                </a:tc>
                <a:extLst>
                  <a:ext uri="{0D108BD9-81ED-4DB2-BD59-A6C34878D82A}">
                    <a16:rowId xmlns:a16="http://schemas.microsoft.com/office/drawing/2014/main" val="10002"/>
                  </a:ext>
                </a:extLst>
              </a:tr>
              <a:tr h="405130">
                <a:tc>
                  <a:txBody>
                    <a:bodyPr/>
                    <a:lstStyle/>
                    <a:p>
                      <a:pPr>
                        <a:spcAft>
                          <a:spcPts val="0"/>
                        </a:spcAft>
                      </a:pPr>
                      <a:r>
                        <a:rPr lang="en-US" sz="1000">
                          <a:effectLst/>
                          <a:latin typeface="標楷體" panose="03000509000000000000" pitchFamily="65" charset="-120"/>
                          <a:ea typeface="標楷體" panose="03000509000000000000" pitchFamily="65" charset="-120"/>
                        </a:rPr>
                        <a:t> </a:t>
                      </a:r>
                      <a:endParaRPr lang="zh-TW" sz="10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000">
                          <a:effectLst/>
                          <a:latin typeface="標楷體" panose="03000509000000000000" pitchFamily="65" charset="-120"/>
                          <a:ea typeface="標楷體" panose="03000509000000000000" pitchFamily="65" charset="-120"/>
                        </a:rPr>
                        <a:t> </a:t>
                      </a:r>
                      <a:endParaRPr lang="zh-TW" sz="10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000" dirty="0">
                          <a:effectLst/>
                          <a:latin typeface="標楷體" panose="03000509000000000000" pitchFamily="65" charset="-120"/>
                          <a:ea typeface="標楷體" panose="03000509000000000000" pitchFamily="65" charset="-120"/>
                        </a:rPr>
                        <a:t> </a:t>
                      </a:r>
                      <a:endParaRPr lang="zh-TW" sz="10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bl>
          </a:graphicData>
        </a:graphic>
      </p:graphicFrame>
      <p:sp>
        <p:nvSpPr>
          <p:cNvPr id="4678" name="矩形 4677"/>
          <p:cNvSpPr/>
          <p:nvPr/>
        </p:nvSpPr>
        <p:spPr>
          <a:xfrm>
            <a:off x="511345" y="6659996"/>
            <a:ext cx="3543301" cy="215444"/>
          </a:xfrm>
          <a:prstGeom prst="rect">
            <a:avLst/>
          </a:prstGeom>
        </p:spPr>
        <p:txBody>
          <a:bodyPr wrap="square">
            <a:spAutoFit/>
          </a:bodyPr>
          <a:lstStyle/>
          <a:p>
            <a:pPr marL="354330">
              <a:spcAft>
                <a:spcPts val="0"/>
              </a:spcAft>
            </a:pPr>
            <a:r>
              <a:rPr lang="zh-TW" altLang="zh-TW" sz="800" spc="-5" dirty="0">
                <a:latin typeface="標楷體" panose="03000509000000000000" pitchFamily="65" charset="-120"/>
                <a:ea typeface="標楷體" panose="03000509000000000000" pitchFamily="65" charset="-120"/>
              </a:rPr>
              <a:t>備註：碩士學位考試委員名單已簽核由校長授權教務長代為決行。</a:t>
            </a:r>
            <a:endParaRPr lang="zh-TW" altLang="en-US" dirty="0"/>
          </a:p>
        </p:txBody>
      </p:sp>
      <p:sp>
        <p:nvSpPr>
          <p:cNvPr id="11" name="橢圓形圖說文字 10"/>
          <p:cNvSpPr/>
          <p:nvPr/>
        </p:nvSpPr>
        <p:spPr>
          <a:xfrm flipH="1">
            <a:off x="7829380" y="2610445"/>
            <a:ext cx="1289440" cy="417584"/>
          </a:xfrm>
          <a:prstGeom prst="wedgeEllipseCallout">
            <a:avLst>
              <a:gd name="adj1" fmla="val 54573"/>
              <a:gd name="adj2" fmla="val 6817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182312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graphicFrame>
        <p:nvGraphicFramePr>
          <p:cNvPr id="20" name="表格 19"/>
          <p:cNvGraphicFramePr>
            <a:graphicFrameLocks noGrp="1"/>
          </p:cNvGraphicFramePr>
          <p:nvPr>
            <p:extLst>
              <p:ext uri="{D42A27DB-BD31-4B8C-83A1-F6EECF244321}">
                <p14:modId xmlns:p14="http://schemas.microsoft.com/office/powerpoint/2010/main" val="3736171915"/>
              </p:ext>
            </p:extLst>
          </p:nvPr>
        </p:nvGraphicFramePr>
        <p:xfrm>
          <a:off x="733441" y="1201206"/>
          <a:ext cx="9465001" cy="4978680"/>
        </p:xfrm>
        <a:graphic>
          <a:graphicData uri="http://schemas.openxmlformats.org/drawingml/2006/table">
            <a:tbl>
              <a:tblPr firstRow="1" firstCol="1" lastRow="1" lastCol="1" bandRow="1" bandCol="1">
                <a:tableStyleId>{5940675A-B579-460E-94D1-54222C63F5DA}</a:tableStyleId>
              </a:tblPr>
              <a:tblGrid>
                <a:gridCol w="2849766">
                  <a:extLst>
                    <a:ext uri="{9D8B030D-6E8A-4147-A177-3AD203B41FA5}">
                      <a16:colId xmlns:a16="http://schemas.microsoft.com/office/drawing/2014/main" val="20000"/>
                    </a:ext>
                  </a:extLst>
                </a:gridCol>
                <a:gridCol w="3397433">
                  <a:extLst>
                    <a:ext uri="{9D8B030D-6E8A-4147-A177-3AD203B41FA5}">
                      <a16:colId xmlns:a16="http://schemas.microsoft.com/office/drawing/2014/main" val="20001"/>
                    </a:ext>
                  </a:extLst>
                </a:gridCol>
                <a:gridCol w="1262810">
                  <a:extLst>
                    <a:ext uri="{9D8B030D-6E8A-4147-A177-3AD203B41FA5}">
                      <a16:colId xmlns:a16="http://schemas.microsoft.com/office/drawing/2014/main" val="20002"/>
                    </a:ext>
                  </a:extLst>
                </a:gridCol>
                <a:gridCol w="1954992">
                  <a:extLst>
                    <a:ext uri="{9D8B030D-6E8A-4147-A177-3AD203B41FA5}">
                      <a16:colId xmlns:a16="http://schemas.microsoft.com/office/drawing/2014/main" val="20003"/>
                    </a:ext>
                  </a:extLst>
                </a:gridCol>
              </a:tblGrid>
              <a:tr h="528740">
                <a:tc gridSpan="4">
                  <a:txBody>
                    <a:bodyPr/>
                    <a:lstStyle/>
                    <a:p>
                      <a:pPr marL="1943100" marR="1936115" algn="ctr">
                        <a:lnSpc>
                          <a:spcPts val="3255"/>
                        </a:lnSpc>
                        <a:spcAft>
                          <a:spcPts val="0"/>
                        </a:spcAft>
                      </a:pPr>
                      <a:r>
                        <a:rPr lang="zh-TW" sz="1400" b="1" spc="-5" dirty="0">
                          <a:effectLst/>
                          <a:latin typeface="標楷體" panose="03000509000000000000" pitchFamily="65" charset="-120"/>
                          <a:ea typeface="標楷體" panose="03000509000000000000" pitchFamily="65" charset="-120"/>
                        </a:rPr>
                        <a:t>社會工作系 </a:t>
                      </a:r>
                      <a:r>
                        <a:rPr lang="en-US" sz="1400" b="1" dirty="0">
                          <a:effectLst/>
                          <a:latin typeface="標楷體" panose="03000509000000000000" pitchFamily="65" charset="-120"/>
                          <a:ea typeface="標楷體" panose="03000509000000000000" pitchFamily="65" charset="-120"/>
                        </a:rPr>
                        <a:t>XXX</a:t>
                      </a:r>
                      <a:r>
                        <a:rPr lang="en-US" sz="1400" b="1" spc="-10" dirty="0">
                          <a:effectLst/>
                          <a:latin typeface="標楷體" panose="03000509000000000000" pitchFamily="65" charset="-120"/>
                          <a:ea typeface="標楷體" panose="03000509000000000000" pitchFamily="65" charset="-120"/>
                        </a:rPr>
                        <a:t> </a:t>
                      </a:r>
                      <a:r>
                        <a:rPr lang="zh-TW" sz="1400" b="1" spc="145" dirty="0">
                          <a:effectLst/>
                          <a:latin typeface="標楷體" panose="03000509000000000000" pitchFamily="65" charset="-120"/>
                          <a:ea typeface="標楷體" panose="03000509000000000000" pitchFamily="65" charset="-120"/>
                        </a:rPr>
                        <a:t>年度第</a:t>
                      </a:r>
                      <a:r>
                        <a:rPr lang="en-US" sz="1400" b="1" dirty="0">
                          <a:effectLst/>
                          <a:latin typeface="標楷體" panose="03000509000000000000" pitchFamily="65" charset="-120"/>
                          <a:ea typeface="標楷體" panose="03000509000000000000" pitchFamily="65" charset="-120"/>
                        </a:rPr>
                        <a:t>X</a:t>
                      </a:r>
                      <a:r>
                        <a:rPr lang="en-US" sz="1400" b="1" spc="-10"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學期碩士學位口試公告</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658982">
                <a:tc rowSpan="2">
                  <a:txBody>
                    <a:bodyPr/>
                    <a:lstStyle/>
                    <a:p>
                      <a:pPr marL="626110" marR="620395" algn="ctr">
                        <a:lnSpc>
                          <a:spcPct val="3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論文題目</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68580" marR="0" indent="0" algn="l" defTabSz="457200" rtl="0" eaLnBrk="1" fontAlgn="auto" latinLnBrk="0" hangingPunct="1">
                        <a:lnSpc>
                          <a:spcPct val="100000"/>
                        </a:lnSpc>
                        <a:spcBef>
                          <a:spcPts val="69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中文</a:t>
                      </a:r>
                      <a:r>
                        <a:rPr lang="zh-TW" sz="1400" spc="-50" dirty="0">
                          <a:effectLst/>
                          <a:latin typeface="標楷體" panose="03000509000000000000" pitchFamily="65" charset="-120"/>
                          <a:ea typeface="標楷體" panose="03000509000000000000" pitchFamily="65" charset="-120"/>
                        </a:rPr>
                        <a:t>：</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alt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18559">
                <a:tc vMerge="1">
                  <a:txBody>
                    <a:bodyPr/>
                    <a:lstStyle/>
                    <a:p>
                      <a:endParaRPr lang="zh-TW" altLang="en-US"/>
                    </a:p>
                  </a:txBody>
                  <a:tcPr/>
                </a:tc>
                <a:tc gridSpan="3">
                  <a:txBody>
                    <a:bodyPr/>
                    <a:lstStyle/>
                    <a:p>
                      <a:pPr marL="68580">
                        <a:spcBef>
                          <a:spcPts val="700"/>
                        </a:spcBef>
                        <a:spcAft>
                          <a:spcPts val="0"/>
                        </a:spcAft>
                      </a:pPr>
                      <a:r>
                        <a:rPr lang="zh-TW" sz="1400" spc="-20" dirty="0">
                          <a:effectLst/>
                          <a:latin typeface="標楷體" panose="03000509000000000000" pitchFamily="65" charset="-120"/>
                          <a:ea typeface="標楷體" panose="03000509000000000000" pitchFamily="65" charset="-120"/>
                        </a:rPr>
                        <a:t>英文</a:t>
                      </a:r>
                      <a:r>
                        <a:rPr lang="zh-TW" sz="1400" spc="-50" dirty="0">
                          <a:effectLst/>
                          <a:latin typeface="標楷體" panose="03000509000000000000" pitchFamily="65" charset="-120"/>
                          <a:ea typeface="標楷體" panose="03000509000000000000" pitchFamily="65" charset="-120"/>
                        </a:rPr>
                        <a:t>：</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609224">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學生姓名</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zh-TW" altLang="en-US" sz="1400" dirty="0">
                          <a:effectLst/>
                          <a:latin typeface="標楷體" panose="03000509000000000000" pitchFamily="65" charset="-120"/>
                          <a:ea typeface="標楷體" panose="03000509000000000000" pitchFamily="65" charset="-120"/>
                        </a:rPr>
                        <a:t>王大明</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389890">
                        <a:lnSpc>
                          <a:spcPct val="200000"/>
                        </a:lnSpc>
                        <a:spcBef>
                          <a:spcPts val="160"/>
                        </a:spcBef>
                        <a:spcAft>
                          <a:spcPts val="0"/>
                        </a:spcAft>
                      </a:pPr>
                      <a:r>
                        <a:rPr lang="zh-TW" sz="1400" spc="-10" dirty="0">
                          <a:effectLst/>
                          <a:latin typeface="標楷體" panose="03000509000000000000" pitchFamily="65" charset="-120"/>
                          <a:ea typeface="標楷體" panose="03000509000000000000" pitchFamily="65" charset="-120"/>
                        </a:rPr>
                        <a:t>學</a:t>
                      </a:r>
                      <a:r>
                        <a:rPr lang="zh-TW" sz="1400" spc="-50" dirty="0">
                          <a:effectLst/>
                          <a:latin typeface="標楷體" panose="03000509000000000000" pitchFamily="65" charset="-120"/>
                          <a:ea typeface="標楷體" panose="03000509000000000000" pitchFamily="65" charset="-120"/>
                        </a:rPr>
                        <a:t>號</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500" dirty="0">
                          <a:effectLst/>
                        </a:rPr>
                        <a:t>11</a:t>
                      </a:r>
                      <a:r>
                        <a:rPr lang="en-US" altLang="zh-TW" sz="1500" dirty="0">
                          <a:effectLst/>
                        </a:rPr>
                        <a:t>129061</a:t>
                      </a:r>
                      <a:endParaRPr lang="zh-TW" sz="10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003"/>
                  </a:ext>
                </a:extLst>
              </a:tr>
              <a:tr h="658982">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考試日期與時</a:t>
                      </a:r>
                      <a:r>
                        <a:rPr lang="zh-TW" sz="1400" spc="-50" dirty="0">
                          <a:effectLst/>
                          <a:latin typeface="標楷體" panose="03000509000000000000" pitchFamily="65" charset="-120"/>
                          <a:ea typeface="標楷體" panose="03000509000000000000" pitchFamily="65" charset="-120"/>
                        </a:rPr>
                        <a:t>間</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 112</a:t>
                      </a:r>
                      <a:r>
                        <a:rPr lang="zh-TW" altLang="en-US" sz="1400" dirty="0">
                          <a:effectLst/>
                          <a:latin typeface="標楷體" panose="03000509000000000000" pitchFamily="65" charset="-120"/>
                          <a:ea typeface="標楷體" panose="03000509000000000000" pitchFamily="65" charset="-120"/>
                        </a:rPr>
                        <a:t> 年 </a:t>
                      </a:r>
                      <a:r>
                        <a:rPr lang="en-US" altLang="zh-TW" sz="1400" dirty="0">
                          <a:effectLst/>
                          <a:latin typeface="標楷體" panose="03000509000000000000" pitchFamily="65" charset="-120"/>
                          <a:ea typeface="標楷體" panose="03000509000000000000" pitchFamily="65" charset="-120"/>
                        </a:rPr>
                        <a:t>6</a:t>
                      </a:r>
                      <a:r>
                        <a:rPr lang="zh-TW" altLang="en-US" sz="1400" dirty="0">
                          <a:effectLst/>
                          <a:latin typeface="標楷體" panose="03000509000000000000" pitchFamily="65" charset="-120"/>
                          <a:ea typeface="標楷體" panose="03000509000000000000" pitchFamily="65" charset="-120"/>
                        </a:rPr>
                        <a:t> 月 </a:t>
                      </a:r>
                      <a:r>
                        <a:rPr lang="en-US" altLang="zh-TW" sz="1400" dirty="0">
                          <a:effectLst/>
                          <a:latin typeface="標楷體" panose="03000509000000000000" pitchFamily="65" charset="-120"/>
                          <a:ea typeface="標楷體" panose="03000509000000000000" pitchFamily="65" charset="-120"/>
                        </a:rPr>
                        <a:t>30 </a:t>
                      </a:r>
                      <a:r>
                        <a:rPr lang="zh-TW" altLang="en-US" sz="1400" dirty="0">
                          <a:effectLst/>
                          <a:latin typeface="標楷體" panose="03000509000000000000" pitchFamily="65" charset="-120"/>
                          <a:ea typeface="標楷體" panose="03000509000000000000" pitchFamily="65" charset="-120"/>
                        </a:rPr>
                        <a:t>日</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400" dirty="0">
                          <a:effectLst/>
                          <a:latin typeface="標楷體" panose="03000509000000000000" pitchFamily="65" charset="-120"/>
                          <a:ea typeface="標楷體" panose="03000509000000000000" pitchFamily="65" charset="-120"/>
                        </a:rPr>
                        <a:t> </a:t>
                      </a:r>
                    </a:p>
                    <a:p>
                      <a:pPr algn="ctr">
                        <a:spcAft>
                          <a:spcPts val="0"/>
                        </a:spcAft>
                      </a:pPr>
                      <a:r>
                        <a:rPr lang="zh-TW" altLang="en-US" sz="1400" dirty="0">
                          <a:effectLst/>
                          <a:latin typeface="標楷體" panose="03000509000000000000" pitchFamily="65" charset="-120"/>
                          <a:ea typeface="標楷體" panose="03000509000000000000" pitchFamily="65" charset="-120"/>
                        </a:rPr>
                        <a:t>地點</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sz="1500" dirty="0">
                        <a:effectLst/>
                      </a:endParaRPr>
                    </a:p>
                    <a:p>
                      <a:pPr algn="ctr">
                        <a:spcAft>
                          <a:spcPts val="0"/>
                        </a:spcAft>
                      </a:pPr>
                      <a:r>
                        <a:rPr lang="en-US" sz="1500" dirty="0">
                          <a:effectLst/>
                        </a:rPr>
                        <a:t> G-XXX</a:t>
                      </a:r>
                      <a:endParaRPr lang="zh-TW" sz="1000" dirty="0">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10004"/>
                  </a:ext>
                </a:extLst>
              </a:tr>
              <a:tr h="659898">
                <a:tc>
                  <a:txBody>
                    <a:bodyPr/>
                    <a:lstStyle/>
                    <a:p>
                      <a:pPr marL="626110" marR="620395" algn="ctr">
                        <a:lnSpc>
                          <a:spcPct val="200000"/>
                        </a:lnSpc>
                        <a:spcBef>
                          <a:spcPts val="165"/>
                        </a:spcBef>
                        <a:spcAft>
                          <a:spcPts val="0"/>
                        </a:spcAft>
                      </a:pPr>
                      <a:r>
                        <a:rPr lang="zh-TW" sz="1400" spc="-20" dirty="0">
                          <a:effectLst/>
                          <a:latin typeface="標楷體" panose="03000509000000000000" pitchFamily="65" charset="-120"/>
                          <a:ea typeface="標楷體" panose="03000509000000000000" pitchFamily="65" charset="-120"/>
                        </a:rPr>
                        <a:t>召集</a:t>
                      </a:r>
                      <a:r>
                        <a:rPr lang="zh-TW" sz="1400" spc="-50" dirty="0">
                          <a:effectLst/>
                          <a:latin typeface="標楷體" panose="03000509000000000000" pitchFamily="65" charset="-120"/>
                          <a:ea typeface="標楷體" panose="03000509000000000000" pitchFamily="65" charset="-120"/>
                        </a:rPr>
                        <a:t>人</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2000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林一玲</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658982">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指導教授</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陳小伶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685313">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校內口委</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鄭大明</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bl>
          </a:graphicData>
        </a:graphic>
      </p:graphicFrame>
      <p:sp>
        <p:nvSpPr>
          <p:cNvPr id="21" name="矩形 20"/>
          <p:cNvSpPr/>
          <p:nvPr/>
        </p:nvSpPr>
        <p:spPr>
          <a:xfrm>
            <a:off x="877453" y="438081"/>
            <a:ext cx="8351521" cy="830997"/>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學位口試公告說明填寫說明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en-US" altLang="zh-TW" sz="2400" dirty="0">
              <a:latin typeface="標楷體" panose="03000509000000000000" pitchFamily="65" charset="-120"/>
              <a:ea typeface="標楷體" panose="03000509000000000000" pitchFamily="65" charset="-120"/>
            </a:endParaRPr>
          </a:p>
        </p:txBody>
      </p:sp>
      <p:sp>
        <p:nvSpPr>
          <p:cNvPr id="9" name="橢圓形圖說文字 8"/>
          <p:cNvSpPr/>
          <p:nvPr/>
        </p:nvSpPr>
        <p:spPr>
          <a:xfrm flipH="1">
            <a:off x="532015" y="3952962"/>
            <a:ext cx="1289440" cy="417584"/>
          </a:xfrm>
          <a:prstGeom prst="wedgeEllipseCallout">
            <a:avLst>
              <a:gd name="adj1" fmla="val -56311"/>
              <a:gd name="adj2" fmla="val 7016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pic>
        <p:nvPicPr>
          <p:cNvPr id="7" name="圖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67596" y="4957286"/>
            <a:ext cx="2038103" cy="1542960"/>
          </a:xfrm>
          <a:prstGeom prst="rect">
            <a:avLst/>
          </a:prstGeom>
        </p:spPr>
      </p:pic>
      <p:sp>
        <p:nvSpPr>
          <p:cNvPr id="8" name="橢圓形圖說文字 7"/>
          <p:cNvSpPr/>
          <p:nvPr/>
        </p:nvSpPr>
        <p:spPr>
          <a:xfrm flipH="1">
            <a:off x="6744768" y="6005697"/>
            <a:ext cx="1532637" cy="494549"/>
          </a:xfrm>
          <a:prstGeom prst="wedgeEllipseCallout">
            <a:avLst>
              <a:gd name="adj1" fmla="val -38626"/>
              <a:gd name="adj2" fmla="val -92490"/>
            </a:avLst>
          </a:prstGeom>
        </p:spPr>
        <p:style>
          <a:lnRef idx="1">
            <a:schemeClr val="accent4"/>
          </a:lnRef>
          <a:fillRef idx="2">
            <a:schemeClr val="accent4"/>
          </a:fillRef>
          <a:effectRef idx="1">
            <a:schemeClr val="accent4"/>
          </a:effectRef>
          <a:fontRef idx="minor">
            <a:schemeClr val="dk1"/>
          </a:fontRef>
        </p:style>
        <p:txBody>
          <a:bodyPr rtlCol="0" anchor="ctr"/>
          <a:lstStyle>
            <a:defPPr>
              <a:defRPr lang="zh-TW"/>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zh-TW" altLang="en-US" sz="1400" dirty="0">
                <a:latin typeface="標楷體" panose="03000509000000000000" pitchFamily="65" charset="-120"/>
                <a:ea typeface="標楷體" panose="03000509000000000000" pitchFamily="65" charset="-120"/>
              </a:rPr>
              <a:t>系辧橢圓章</a:t>
            </a:r>
          </a:p>
        </p:txBody>
      </p:sp>
    </p:spTree>
    <p:extLst>
      <p:ext uri="{BB962C8B-B14F-4D97-AF65-F5344CB8AC3E}">
        <p14:creationId xmlns:p14="http://schemas.microsoft.com/office/powerpoint/2010/main" val="3135833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741679" y="492407"/>
            <a:ext cx="8351521" cy="461665"/>
          </a:xfrm>
          <a:prstGeom prst="rect">
            <a:avLst/>
          </a:prstGeom>
        </p:spPr>
        <p:txBody>
          <a:bodyPr wrap="square">
            <a:spAutoFit/>
          </a:bodyPr>
          <a:lstStyle/>
          <a:p>
            <a:pPr marL="342900" indent="-342900">
              <a:buFont typeface="Wingdings" panose="05000000000000000000" pitchFamily="2" charset="2"/>
              <a:buChar char="Ø"/>
            </a:pP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8" name="矩形 7"/>
          <p:cNvSpPr/>
          <p:nvPr/>
        </p:nvSpPr>
        <p:spPr>
          <a:xfrm>
            <a:off x="915295" y="124070"/>
            <a:ext cx="7301999" cy="830997"/>
          </a:xfrm>
          <a:prstGeom prst="rect">
            <a:avLst/>
          </a:prstGeom>
        </p:spPr>
        <p:txBody>
          <a:bodyPr wrap="non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cs typeface="Times New Roman" panose="02020603050405020304" pitchFamily="18" charset="0"/>
              </a:rPr>
              <a:t>朝陽科技大學</a:t>
            </a:r>
            <a:r>
              <a:rPr lang="zh-TW" altLang="zh-TW" sz="2400" dirty="0">
                <a:latin typeface="標楷體" panose="03000509000000000000" pitchFamily="65" charset="-120"/>
                <a:ea typeface="標楷體" panose="03000509000000000000" pitchFamily="65" charset="-120"/>
                <a:cs typeface="標楷體" panose="03000509000000000000" pitchFamily="65" charset="-120"/>
              </a:rPr>
              <a:t>碩士班學位考試結果通知書</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a:p>
            <a:pPr marL="342900" lvl="0" indent="-342900">
              <a:buFont typeface="Wingdings" panose="05000000000000000000" pitchFamily="2" charset="2"/>
              <a:buChar char="Ø"/>
            </a:pPr>
            <a:endParaRPr lang="zh-TW" altLang="zh-TW" sz="2400" dirty="0">
              <a:latin typeface="標楷體" panose="03000509000000000000" pitchFamily="65" charset="-120"/>
              <a:ea typeface="標楷體" panose="03000509000000000000" pitchFamily="65"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1779288424"/>
              </p:ext>
            </p:extLst>
          </p:nvPr>
        </p:nvGraphicFramePr>
        <p:xfrm>
          <a:off x="192580" y="621333"/>
          <a:ext cx="11580270" cy="6693625"/>
        </p:xfrm>
        <a:graphic>
          <a:graphicData uri="http://schemas.openxmlformats.org/drawingml/2006/table">
            <a:tbl>
              <a:tblPr firstRow="1" firstCol="1" lastRow="1" lastCol="1" bandRow="1" bandCol="1">
                <a:tableStyleId>{5940675A-B579-460E-94D1-54222C63F5DA}</a:tableStyleId>
              </a:tblPr>
              <a:tblGrid>
                <a:gridCol w="827079">
                  <a:extLst>
                    <a:ext uri="{9D8B030D-6E8A-4147-A177-3AD203B41FA5}">
                      <a16:colId xmlns:a16="http://schemas.microsoft.com/office/drawing/2014/main" val="20000"/>
                    </a:ext>
                  </a:extLst>
                </a:gridCol>
                <a:gridCol w="827079">
                  <a:extLst>
                    <a:ext uri="{9D8B030D-6E8A-4147-A177-3AD203B41FA5}">
                      <a16:colId xmlns:a16="http://schemas.microsoft.com/office/drawing/2014/main" val="20001"/>
                    </a:ext>
                  </a:extLst>
                </a:gridCol>
                <a:gridCol w="242476">
                  <a:extLst>
                    <a:ext uri="{9D8B030D-6E8A-4147-A177-3AD203B41FA5}">
                      <a16:colId xmlns:a16="http://schemas.microsoft.com/office/drawing/2014/main" val="20002"/>
                    </a:ext>
                  </a:extLst>
                </a:gridCol>
                <a:gridCol w="867455">
                  <a:extLst>
                    <a:ext uri="{9D8B030D-6E8A-4147-A177-3AD203B41FA5}">
                      <a16:colId xmlns:a16="http://schemas.microsoft.com/office/drawing/2014/main" val="20003"/>
                    </a:ext>
                  </a:extLst>
                </a:gridCol>
                <a:gridCol w="603879">
                  <a:extLst>
                    <a:ext uri="{9D8B030D-6E8A-4147-A177-3AD203B41FA5}">
                      <a16:colId xmlns:a16="http://schemas.microsoft.com/office/drawing/2014/main" val="20004"/>
                    </a:ext>
                  </a:extLst>
                </a:gridCol>
                <a:gridCol w="1076467">
                  <a:extLst>
                    <a:ext uri="{9D8B030D-6E8A-4147-A177-3AD203B41FA5}">
                      <a16:colId xmlns:a16="http://schemas.microsoft.com/office/drawing/2014/main" val="20005"/>
                    </a:ext>
                  </a:extLst>
                </a:gridCol>
                <a:gridCol w="995235">
                  <a:extLst>
                    <a:ext uri="{9D8B030D-6E8A-4147-A177-3AD203B41FA5}">
                      <a16:colId xmlns:a16="http://schemas.microsoft.com/office/drawing/2014/main" val="20006"/>
                    </a:ext>
                  </a:extLst>
                </a:gridCol>
                <a:gridCol w="6140600">
                  <a:extLst>
                    <a:ext uri="{9D8B030D-6E8A-4147-A177-3AD203B41FA5}">
                      <a16:colId xmlns:a16="http://schemas.microsoft.com/office/drawing/2014/main" val="20007"/>
                    </a:ext>
                  </a:extLst>
                </a:gridCol>
              </a:tblGrid>
              <a:tr h="270510">
                <a:tc gridSpan="3">
                  <a:txBody>
                    <a:bodyPr/>
                    <a:lstStyle/>
                    <a:p>
                      <a:pPr algn="ctr">
                        <a:spcAft>
                          <a:spcPts val="0"/>
                        </a:spcAft>
                      </a:pPr>
                      <a:r>
                        <a:rPr lang="zh-TW" sz="1200" kern="100" dirty="0">
                          <a:effectLst/>
                          <a:latin typeface="標楷體" panose="03000509000000000000" pitchFamily="65" charset="-120"/>
                          <a:ea typeface="標楷體" panose="03000509000000000000" pitchFamily="65" charset="-120"/>
                        </a:rPr>
                        <a:t>指導教授</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hMerge="1">
                  <a:txBody>
                    <a:bodyPr/>
                    <a:lstStyle/>
                    <a:p>
                      <a:endParaRPr lang="zh-TW" altLang="en-US"/>
                    </a:p>
                  </a:txBody>
                  <a:tcPr/>
                </a:tc>
                <a:tc gridSpan="2">
                  <a:txBody>
                    <a:bodyPr/>
                    <a:lstStyle/>
                    <a:p>
                      <a:pPr algn="ctr">
                        <a:spcAft>
                          <a:spcPts val="0"/>
                        </a:spcAft>
                      </a:pPr>
                      <a:r>
                        <a:rPr lang="en-US" sz="1200" kern="100" spc="3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陳小伶</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a:txBody>
                    <a:bodyPr/>
                    <a:lstStyle/>
                    <a:p>
                      <a:pPr algn="ctr">
                        <a:spcAft>
                          <a:spcPts val="0"/>
                        </a:spcAft>
                      </a:pPr>
                      <a:r>
                        <a:rPr lang="zh-TW" sz="1200" kern="100" spc="180" dirty="0">
                          <a:effectLst/>
                          <a:latin typeface="標楷體" panose="03000509000000000000" pitchFamily="65" charset="-120"/>
                          <a:ea typeface="標楷體" panose="03000509000000000000" pitchFamily="65" charset="-120"/>
                        </a:rPr>
                        <a:t>系</a:t>
                      </a:r>
                      <a:r>
                        <a:rPr lang="en-US" sz="1200" kern="100" spc="180" dirty="0">
                          <a:effectLst/>
                          <a:latin typeface="標楷體" panose="03000509000000000000" pitchFamily="65" charset="-120"/>
                          <a:ea typeface="標楷體" panose="03000509000000000000" pitchFamily="65" charset="-120"/>
                        </a:rPr>
                        <a:t>(</a:t>
                      </a:r>
                      <a:r>
                        <a:rPr lang="zh-TW" sz="1200" kern="100" spc="180" dirty="0">
                          <a:effectLst/>
                          <a:latin typeface="標楷體" panose="03000509000000000000" pitchFamily="65" charset="-120"/>
                          <a:ea typeface="標楷體" panose="03000509000000000000" pitchFamily="65" charset="-120"/>
                        </a:rPr>
                        <a:t>所</a:t>
                      </a:r>
                      <a:r>
                        <a:rPr lang="en-US" sz="1200" kern="100" spc="180" dirty="0">
                          <a:effectLst/>
                          <a:latin typeface="標楷體" panose="03000509000000000000" pitchFamily="65" charset="-120"/>
                          <a:ea typeface="標楷體" panose="03000509000000000000" pitchFamily="65" charset="-120"/>
                        </a:rPr>
                        <a:t>)</a:t>
                      </a:r>
                      <a:r>
                        <a:rPr lang="zh-TW" sz="1200" kern="100" spc="180" dirty="0">
                          <a:effectLst/>
                          <a:latin typeface="標楷體" panose="03000509000000000000" pitchFamily="65" charset="-120"/>
                          <a:ea typeface="標楷體" panose="03000509000000000000" pitchFamily="65" charset="-120"/>
                        </a:rPr>
                        <a:t>主任</a:t>
                      </a:r>
                      <a:r>
                        <a:rPr lang="en-US" sz="1200" kern="100" spc="180" dirty="0">
                          <a:effectLst/>
                          <a:latin typeface="標楷體" panose="03000509000000000000" pitchFamily="65" charset="-120"/>
                          <a:ea typeface="標楷體" panose="03000509000000000000" pitchFamily="65" charset="-120"/>
                        </a:rPr>
                        <a:t>       </a:t>
                      </a:r>
                      <a:r>
                        <a:rPr lang="zh-TW" sz="1200" kern="100" spc="180" dirty="0">
                          <a:effectLst/>
                          <a:latin typeface="標楷體" panose="03000509000000000000" pitchFamily="65" charset="-120"/>
                          <a:ea typeface="標楷體" panose="03000509000000000000" pitchFamily="65" charset="-120"/>
                        </a:rPr>
                        <a:t>　</a:t>
                      </a:r>
                      <a:r>
                        <a:rPr lang="en-US" sz="1200" kern="100" spc="180" dirty="0">
                          <a:effectLst/>
                          <a:latin typeface="標楷體" panose="03000509000000000000" pitchFamily="65" charset="-120"/>
                          <a:ea typeface="標楷體" panose="03000509000000000000" pitchFamily="65" charset="-120"/>
                        </a:rPr>
                        <a:t>  </a:t>
                      </a:r>
                      <a:r>
                        <a:rPr lang="zh-TW" sz="1200" kern="100" spc="18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gridSpan="2">
                  <a:txBody>
                    <a:bodyPr/>
                    <a:lstStyle/>
                    <a:p>
                      <a:pPr>
                        <a:spcBef>
                          <a:spcPts val="200"/>
                        </a:spcBef>
                        <a:spcAft>
                          <a:spcPts val="0"/>
                        </a:spcAft>
                      </a:pPr>
                      <a:r>
                        <a:rPr lang="en-US" sz="1200" kern="100" spc="18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extLst>
                  <a:ext uri="{0D108BD9-81ED-4DB2-BD59-A6C34878D82A}">
                    <a16:rowId xmlns:a16="http://schemas.microsoft.com/office/drawing/2014/main" val="10000"/>
                  </a:ext>
                </a:extLst>
              </a:tr>
              <a:tr h="342963">
                <a:tc rowSpan="4">
                  <a:txBody>
                    <a:bodyPr/>
                    <a:lstStyle/>
                    <a:p>
                      <a:pPr algn="ctr">
                        <a:spcAft>
                          <a:spcPts val="0"/>
                        </a:spcAft>
                      </a:pPr>
                      <a:r>
                        <a:rPr lang="zh-TW" sz="1200" kern="100">
                          <a:effectLst/>
                          <a:latin typeface="標楷體" panose="03000509000000000000" pitchFamily="65" charset="-120"/>
                          <a:ea typeface="標楷體" panose="03000509000000000000" pitchFamily="65" charset="-120"/>
                        </a:rPr>
                        <a:t>應</a:t>
                      </a:r>
                    </a:p>
                    <a:p>
                      <a:pPr algn="ctr">
                        <a:spcAft>
                          <a:spcPts val="0"/>
                        </a:spcAft>
                      </a:pPr>
                      <a:r>
                        <a:rPr lang="zh-TW" sz="1200" kern="100">
                          <a:effectLst/>
                          <a:latin typeface="標楷體" panose="03000509000000000000" pitchFamily="65" charset="-120"/>
                          <a:ea typeface="標楷體" panose="03000509000000000000" pitchFamily="65" charset="-120"/>
                        </a:rPr>
                        <a:t>考</a:t>
                      </a:r>
                    </a:p>
                    <a:p>
                      <a:pPr algn="ctr">
                        <a:spcAft>
                          <a:spcPts val="0"/>
                        </a:spcAft>
                      </a:pPr>
                      <a:r>
                        <a:rPr lang="zh-TW" sz="1200" kern="100">
                          <a:effectLst/>
                          <a:latin typeface="標楷體" panose="03000509000000000000" pitchFamily="65" charset="-120"/>
                          <a:ea typeface="標楷體" panose="03000509000000000000" pitchFamily="65" charset="-120"/>
                        </a:rPr>
                        <a:t>研</a:t>
                      </a:r>
                    </a:p>
                    <a:p>
                      <a:pPr algn="ctr">
                        <a:spcAft>
                          <a:spcPts val="0"/>
                        </a:spcAft>
                      </a:pPr>
                      <a:r>
                        <a:rPr lang="zh-TW" sz="1200" kern="100">
                          <a:effectLst/>
                          <a:latin typeface="標楷體" panose="03000509000000000000" pitchFamily="65" charset="-120"/>
                          <a:ea typeface="標楷體" panose="03000509000000000000" pitchFamily="65" charset="-120"/>
                        </a:rPr>
                        <a:t>究</a:t>
                      </a:r>
                    </a:p>
                    <a:p>
                      <a:pPr algn="ctr">
                        <a:spcAft>
                          <a:spcPts val="0"/>
                        </a:spcAft>
                      </a:pPr>
                      <a:r>
                        <a:rPr lang="zh-TW" sz="1200" kern="100">
                          <a:effectLst/>
                          <a:latin typeface="標楷體" panose="03000509000000000000" pitchFamily="65" charset="-120"/>
                          <a:ea typeface="標楷體" panose="03000509000000000000" pitchFamily="65" charset="-120"/>
                        </a:rPr>
                        <a:t>生</a:t>
                      </a:r>
                    </a:p>
                  </a:txBody>
                  <a:tcPr marL="6254" marR="6254" marT="0" marB="0" anchor="ctr"/>
                </a:tc>
                <a:tc grid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姓</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名</a:t>
                      </a:r>
                    </a:p>
                  </a:txBody>
                  <a:tcPr marL="6254" marR="6254" marT="0" marB="0" anchor="ctr"/>
                </a:tc>
                <a:tc hMerge="1">
                  <a:txBody>
                    <a:bodyPr/>
                    <a:lstStyle/>
                    <a:p>
                      <a:endParaRPr lang="zh-TW" altLang="en-US"/>
                    </a:p>
                  </a:txBody>
                  <a:tcPr/>
                </a:tc>
                <a:tc>
                  <a:txBody>
                    <a:bodyPr/>
                    <a:lstStyle/>
                    <a:p>
                      <a:pPr algn="ctr">
                        <a:spcAft>
                          <a:spcPts val="0"/>
                        </a:spcAft>
                      </a:pPr>
                      <a:r>
                        <a:rPr lang="zh-TW" altLang="en-US" sz="1200" kern="100" dirty="0">
                          <a:effectLst/>
                          <a:latin typeface="標楷體" panose="03000509000000000000" pitchFamily="65" charset="-120"/>
                          <a:ea typeface="標楷體" panose="03000509000000000000" pitchFamily="65" charset="-120"/>
                        </a:rPr>
                        <a:t>王小明</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學</a:t>
                      </a:r>
                      <a:r>
                        <a:rPr lang="en-US" sz="1200" kern="100">
                          <a:effectLst/>
                          <a:latin typeface="標楷體" panose="03000509000000000000" pitchFamily="65" charset="-120"/>
                          <a:ea typeface="標楷體" panose="03000509000000000000" pitchFamily="65" charset="-120"/>
                        </a:rPr>
                        <a:t>  </a:t>
                      </a:r>
                      <a:r>
                        <a:rPr lang="zh-TW" sz="1200" kern="100">
                          <a:effectLst/>
                          <a:latin typeface="標楷體" panose="03000509000000000000" pitchFamily="65" charset="-120"/>
                          <a:ea typeface="標楷體" panose="03000509000000000000" pitchFamily="65" charset="-120"/>
                        </a:rPr>
                        <a:t>號</a:t>
                      </a:r>
                    </a:p>
                  </a:txBody>
                  <a:tcPr marL="6254" marR="6254" marT="0" marB="0" anchor="ctr"/>
                </a:tc>
                <a:tc>
                  <a:txBody>
                    <a:bodyPr/>
                    <a:lstStyle/>
                    <a:p>
                      <a:pPr algn="ctr">
                        <a:spcAft>
                          <a:spcPts val="0"/>
                        </a:spcAft>
                      </a:pPr>
                      <a:r>
                        <a:rPr lang="en-US" altLang="zh-TW" sz="1200" kern="100" dirty="0">
                          <a:effectLst/>
                          <a:latin typeface="標楷體" panose="03000509000000000000" pitchFamily="65" charset="-120"/>
                          <a:ea typeface="標楷體" panose="03000509000000000000" pitchFamily="65" charset="-120"/>
                        </a:rPr>
                        <a:t>11129061</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a:txBody>
                    <a:bodyPr/>
                    <a:lstStyle/>
                    <a:p>
                      <a:pPr algn="ctr" fontAlgn="b">
                        <a:spcAft>
                          <a:spcPts val="0"/>
                        </a:spcAft>
                      </a:pPr>
                      <a:r>
                        <a:rPr lang="zh-TW" sz="1200" kern="100" dirty="0">
                          <a:effectLst/>
                          <a:latin typeface="標楷體" panose="03000509000000000000" pitchFamily="65" charset="-120"/>
                          <a:ea typeface="標楷體" panose="03000509000000000000" pitchFamily="65" charset="-120"/>
                        </a:rPr>
                        <a:t>身</a:t>
                      </a:r>
                      <a:r>
                        <a:rPr lang="en-US" sz="1200" kern="100" dirty="0">
                          <a:effectLst/>
                          <a:latin typeface="標楷體" panose="03000509000000000000" pitchFamily="65" charset="-120"/>
                          <a:ea typeface="標楷體" panose="03000509000000000000" pitchFamily="65" charset="-120"/>
                        </a:rPr>
                        <a:t>  </a:t>
                      </a:r>
                      <a:r>
                        <a:rPr lang="zh-TW" altLang="en-US" sz="1200" kern="100">
                          <a:effectLst/>
                          <a:latin typeface="標楷體" panose="03000509000000000000" pitchFamily="65" charset="-120"/>
                          <a:ea typeface="標楷體" panose="03000509000000000000" pitchFamily="65" charset="-120"/>
                        </a:rPr>
                        <a:t>份</a:t>
                      </a:r>
                      <a:endParaRPr lang="zh-TW" sz="1200" kern="100">
                        <a:effectLst/>
                        <a:latin typeface="標楷體" panose="03000509000000000000" pitchFamily="65" charset="-120"/>
                        <a:ea typeface="標楷體" panose="03000509000000000000" pitchFamily="65" charset="-120"/>
                      </a:endParaRPr>
                    </a:p>
                  </a:txBody>
                  <a:tcPr marL="6254" marR="6254" marT="0" marB="0" anchor="ctr"/>
                </a:tc>
                <a:tc>
                  <a:txBody>
                    <a:bodyPr/>
                    <a:lstStyle/>
                    <a:p>
                      <a:pPr fontAlgn="b">
                        <a:spcAft>
                          <a:spcPts val="0"/>
                        </a:spcAft>
                      </a:pPr>
                      <a:r>
                        <a:rPr lang="zh-TW" altLang="en-US" sz="1200" kern="15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一般生</a:t>
                      </a:r>
                    </a:p>
                    <a:p>
                      <a:pPr fontAlgn="b">
                        <a:spcAft>
                          <a:spcPts val="0"/>
                        </a:spcAft>
                      </a:pPr>
                      <a:r>
                        <a:rPr lang="zh-TW" sz="1200" kern="100" dirty="0">
                          <a:effectLst/>
                          <a:latin typeface="標楷體" panose="03000509000000000000" pitchFamily="65" charset="-120"/>
                          <a:ea typeface="標楷體" panose="03000509000000000000" pitchFamily="65" charset="-120"/>
                        </a:rPr>
                        <a:t>□在職專班生</a:t>
                      </a:r>
                    </a:p>
                  </a:txBody>
                  <a:tcPr marL="6254" marR="6254" marT="0" marB="0" anchor="ctr"/>
                </a:tc>
                <a:extLst>
                  <a:ext uri="{0D108BD9-81ED-4DB2-BD59-A6C34878D82A}">
                    <a16:rowId xmlns:a16="http://schemas.microsoft.com/office/drawing/2014/main" val="10001"/>
                  </a:ext>
                </a:extLst>
              </a:tr>
              <a:tr h="342963">
                <a:tc vMerge="1">
                  <a:txBody>
                    <a:bodyPr/>
                    <a:lstStyle/>
                    <a:p>
                      <a:endParaRPr lang="zh-TW" altLang="en-US"/>
                    </a:p>
                  </a:txBody>
                  <a:tcPr/>
                </a:tc>
                <a:tc grid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就讀系</a:t>
                      </a:r>
                    </a:p>
                    <a:p>
                      <a:pPr algn="ctr">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所</a:t>
                      </a: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別</a:t>
                      </a:r>
                    </a:p>
                  </a:txBody>
                  <a:tcPr marL="6254" marR="6254" marT="0" marB="0" anchor="ctr"/>
                </a:tc>
                <a:tc hMerge="1">
                  <a:txBody>
                    <a:bodyPr/>
                    <a:lstStyle/>
                    <a:p>
                      <a:endParaRPr lang="zh-TW" altLang="en-US"/>
                    </a:p>
                  </a:txBody>
                  <a:tcPr/>
                </a:tc>
                <a:tc gridSpan="2">
                  <a:txBody>
                    <a:bodyPr/>
                    <a:lstStyle/>
                    <a:p>
                      <a:pPr algn="ctr">
                        <a:spcAft>
                          <a:spcPts val="0"/>
                        </a:spcAft>
                      </a:pPr>
                      <a:r>
                        <a:rPr lang="zh-TW" altLang="en-US" sz="1200" kern="100" dirty="0">
                          <a:effectLst/>
                          <a:latin typeface="標楷體" panose="03000509000000000000" pitchFamily="65" charset="-120"/>
                          <a:ea typeface="標楷體" panose="03000509000000000000" pitchFamily="65" charset="-120"/>
                        </a:rPr>
                        <a:t>社會工作系</a:t>
                      </a:r>
                      <a:r>
                        <a:rPr lang="en-US" sz="1200" kern="100" dirty="0">
                          <a:effectLst/>
                          <a:latin typeface="標楷體" panose="03000509000000000000" pitchFamily="65" charset="-120"/>
                          <a:ea typeface="標楷體" panose="03000509000000000000" pitchFamily="65" charset="-120"/>
                        </a:rPr>
                        <a:t> </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指導教授</a:t>
                      </a:r>
                    </a:p>
                  </a:txBody>
                  <a:tcPr marL="6254" marR="6254" marT="0" marB="0" anchor="ctr"/>
                </a:tc>
                <a:tc gridSpan="2">
                  <a:txBody>
                    <a:bodyPr/>
                    <a:lstStyle/>
                    <a:p>
                      <a:pPr algn="l">
                        <a:spcAft>
                          <a:spcPts val="0"/>
                        </a:spcAft>
                      </a:pPr>
                      <a:r>
                        <a:rPr lang="en-US" sz="1200" kern="100" dirty="0">
                          <a:effectLst/>
                          <a:latin typeface="標楷體" panose="03000509000000000000" pitchFamily="65" charset="-120"/>
                          <a:ea typeface="標楷體" panose="03000509000000000000" pitchFamily="65" charset="-120"/>
                        </a:rPr>
                        <a:t> </a:t>
                      </a:r>
                      <a:r>
                        <a:rPr lang="zh-TW" altLang="en-US" sz="1200" kern="100" dirty="0">
                          <a:effectLst/>
                          <a:latin typeface="標楷體" panose="03000509000000000000" pitchFamily="65" charset="-120"/>
                          <a:ea typeface="標楷體" panose="03000509000000000000" pitchFamily="65" charset="-120"/>
                        </a:rPr>
                        <a:t>陳小伶</a:t>
                      </a:r>
                      <a:endParaRPr lang="zh-TW" sz="1200" kern="100" dirty="0">
                        <a:effectLst/>
                        <a:latin typeface="標楷體" panose="03000509000000000000" pitchFamily="65" charset="-120"/>
                        <a:ea typeface="標楷體" panose="03000509000000000000" pitchFamily="65" charset="-120"/>
                      </a:endParaRPr>
                    </a:p>
                  </a:txBody>
                  <a:tcPr marL="6254" marR="6254" marT="0" marB="0" anchor="ctr"/>
                </a:tc>
                <a:tc hMerge="1">
                  <a:txBody>
                    <a:bodyPr/>
                    <a:lstStyle/>
                    <a:p>
                      <a:endParaRPr lang="zh-TW" altLang="en-US"/>
                    </a:p>
                  </a:txBody>
                  <a:tcPr/>
                </a:tc>
                <a:extLst>
                  <a:ext uri="{0D108BD9-81ED-4DB2-BD59-A6C34878D82A}">
                    <a16:rowId xmlns:a16="http://schemas.microsoft.com/office/drawing/2014/main" val="10002"/>
                  </a:ext>
                </a:extLst>
              </a:tr>
              <a:tr h="342963">
                <a:tc vMerge="1">
                  <a:txBody>
                    <a:bodyPr/>
                    <a:lstStyle/>
                    <a:p>
                      <a:endParaRPr lang="zh-TW" altLang="en-US"/>
                    </a:p>
                  </a:txBody>
                  <a:tcPr/>
                </a:tc>
                <a:tc rowSpan="2">
                  <a:txBody>
                    <a:bodyPr/>
                    <a:lstStyle/>
                    <a:p>
                      <a:pPr algn="ctr">
                        <a:spcAft>
                          <a:spcPts val="0"/>
                        </a:spcAft>
                      </a:pPr>
                      <a:r>
                        <a:rPr lang="zh-TW" sz="1200" kern="100">
                          <a:effectLst/>
                          <a:latin typeface="標楷體" panose="03000509000000000000" pitchFamily="65" charset="-120"/>
                          <a:ea typeface="標楷體" panose="03000509000000000000" pitchFamily="65" charset="-120"/>
                        </a:rPr>
                        <a:t>論文</a:t>
                      </a:r>
                    </a:p>
                    <a:p>
                      <a:pPr algn="ctr">
                        <a:spcAft>
                          <a:spcPts val="0"/>
                        </a:spcAft>
                      </a:pPr>
                      <a:r>
                        <a:rPr lang="zh-TW" sz="1200" kern="100">
                          <a:effectLst/>
                          <a:latin typeface="標楷體" panose="03000509000000000000" pitchFamily="65" charset="-120"/>
                          <a:ea typeface="標楷體" panose="03000509000000000000" pitchFamily="65" charset="-120"/>
                        </a:rPr>
                        <a:t>題目</a:t>
                      </a:r>
                    </a:p>
                  </a:txBody>
                  <a:tcPr marL="6254" marR="6254" marT="0" marB="0" anchor="ctr"/>
                </a:tc>
                <a:tc>
                  <a:txBody>
                    <a:bodyPr/>
                    <a:lstStyle/>
                    <a:p>
                      <a:pPr>
                        <a:spcAft>
                          <a:spcPts val="0"/>
                        </a:spcAft>
                      </a:pPr>
                      <a:r>
                        <a:rPr lang="zh-TW" sz="1200" kern="100" dirty="0">
                          <a:effectLst/>
                          <a:latin typeface="標楷體" panose="03000509000000000000" pitchFamily="65" charset="-120"/>
                          <a:ea typeface="標楷體" panose="03000509000000000000" pitchFamily="65" charset="-120"/>
                        </a:rPr>
                        <a:t>中文</a:t>
                      </a:r>
                    </a:p>
                  </a:txBody>
                  <a:tcPr marL="6254" marR="6254" marT="0" marB="0"/>
                </a:tc>
                <a:tc gridSpan="5">
                  <a:txBody>
                    <a:bodyPr/>
                    <a:lstStyle/>
                    <a:p>
                      <a:pPr algn="l">
                        <a:lnSpc>
                          <a:spcPct val="150000"/>
                        </a:lnSpc>
                        <a:spcAft>
                          <a:spcPts val="0"/>
                        </a:spcAft>
                      </a:pPr>
                      <a:r>
                        <a:rPr lang="en-US" sz="1200" kern="10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342963">
                <a:tc vMerge="1">
                  <a:txBody>
                    <a:bodyPr/>
                    <a:lstStyle/>
                    <a:p>
                      <a:endParaRPr lang="zh-TW" altLang="en-US"/>
                    </a:p>
                  </a:txBody>
                  <a:tcPr/>
                </a:tc>
                <a:tc vMerge="1">
                  <a:txBody>
                    <a:bodyPr/>
                    <a:lstStyle/>
                    <a:p>
                      <a:endParaRPr lang="zh-TW" altLang="en-US"/>
                    </a:p>
                  </a:txBody>
                  <a:tcPr/>
                </a:tc>
                <a:tc>
                  <a:txBody>
                    <a:bodyPr/>
                    <a:lstStyle/>
                    <a:p>
                      <a:pPr>
                        <a:spcAft>
                          <a:spcPts val="0"/>
                        </a:spcAft>
                      </a:pPr>
                      <a:r>
                        <a:rPr lang="zh-TW" sz="1200" kern="100">
                          <a:effectLst/>
                          <a:latin typeface="標楷體" panose="03000509000000000000" pitchFamily="65" charset="-120"/>
                          <a:ea typeface="標楷體" panose="03000509000000000000" pitchFamily="65" charset="-120"/>
                        </a:rPr>
                        <a:t>英文</a:t>
                      </a:r>
                    </a:p>
                  </a:txBody>
                  <a:tcPr marL="6254" marR="6254" marT="0" marB="0"/>
                </a:tc>
                <a:tc gridSpan="5">
                  <a:txBody>
                    <a:bodyPr/>
                    <a:lstStyle/>
                    <a:p>
                      <a:pPr>
                        <a:lnSpc>
                          <a:spcPct val="150000"/>
                        </a:lnSpc>
                        <a:spcAft>
                          <a:spcPts val="0"/>
                        </a:spcAft>
                      </a:pPr>
                      <a:r>
                        <a:rPr lang="en-US" sz="1200" kern="100" dirty="0">
                          <a:effectLst/>
                          <a:latin typeface="標楷體" panose="03000509000000000000" pitchFamily="65" charset="-120"/>
                          <a:ea typeface="標楷體" panose="03000509000000000000" pitchFamily="65" charset="-120"/>
                        </a:rPr>
                        <a:t> </a:t>
                      </a:r>
                      <a:r>
                        <a:rPr lang="en-US" altLang="zh-TW" sz="12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1315532">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考</a:t>
                      </a:r>
                    </a:p>
                    <a:p>
                      <a:pPr algn="ctr">
                        <a:spcAft>
                          <a:spcPts val="0"/>
                        </a:spcAft>
                      </a:pPr>
                      <a:r>
                        <a:rPr lang="zh-TW" sz="1200" kern="100">
                          <a:effectLst/>
                          <a:latin typeface="標楷體" panose="03000509000000000000" pitchFamily="65" charset="-120"/>
                          <a:ea typeface="標楷體" panose="03000509000000000000" pitchFamily="65" charset="-120"/>
                        </a:rPr>
                        <a:t>試</a:t>
                      </a:r>
                    </a:p>
                    <a:p>
                      <a:pPr algn="ctr">
                        <a:spcAft>
                          <a:spcPts val="0"/>
                        </a:spcAft>
                      </a:pPr>
                      <a:r>
                        <a:rPr lang="zh-TW" sz="1200" kern="100">
                          <a:effectLst/>
                          <a:latin typeface="標楷體" panose="03000509000000000000" pitchFamily="65" charset="-120"/>
                          <a:ea typeface="標楷體" panose="03000509000000000000" pitchFamily="65" charset="-120"/>
                        </a:rPr>
                        <a:t>結</a:t>
                      </a:r>
                    </a:p>
                    <a:p>
                      <a:pPr algn="ctr">
                        <a:spcAft>
                          <a:spcPts val="0"/>
                        </a:spcAft>
                      </a:pPr>
                      <a:r>
                        <a:rPr lang="zh-TW" sz="1200" kern="100">
                          <a:effectLst/>
                          <a:latin typeface="標楷體" panose="03000509000000000000" pitchFamily="65" charset="-120"/>
                          <a:ea typeface="標楷體" panose="03000509000000000000" pitchFamily="65" charset="-120"/>
                        </a:rPr>
                        <a:t>果</a:t>
                      </a:r>
                    </a:p>
                  </a:txBody>
                  <a:tcPr marL="6254" marR="6254" marT="0" marB="0" anchor="ctr"/>
                </a:tc>
                <a:tc gridSpan="7">
                  <a:txBody>
                    <a:bodyPr/>
                    <a:lstStyle/>
                    <a:p>
                      <a:pPr>
                        <a:lnSpc>
                          <a:spcPts val="1500"/>
                        </a:lnSpc>
                        <a:spcAft>
                          <a:spcPts val="0"/>
                        </a:spcAft>
                      </a:pPr>
                      <a:r>
                        <a:rPr lang="zh-TW" sz="1200" kern="100" dirty="0">
                          <a:effectLst/>
                          <a:latin typeface="標楷體" panose="03000509000000000000" pitchFamily="65" charset="-120"/>
                          <a:ea typeface="標楷體" panose="03000509000000000000" pitchFamily="65" charset="-120"/>
                        </a:rPr>
                        <a:t>上列研究生已完成論文原創性比對相似度</a:t>
                      </a:r>
                      <a:r>
                        <a:rPr lang="en-US" sz="1200" kern="100" dirty="0">
                          <a:effectLst/>
                          <a:latin typeface="標楷體" panose="03000509000000000000" pitchFamily="65" charset="-120"/>
                          <a:ea typeface="標楷體" panose="03000509000000000000" pitchFamily="65" charset="-120"/>
                        </a:rPr>
                        <a:t>   </a:t>
                      </a:r>
                      <a:r>
                        <a:rPr lang="en-US" altLang="zh-TW" sz="1200" kern="100" dirty="0">
                          <a:effectLst/>
                          <a:latin typeface="標楷體" panose="03000509000000000000" pitchFamily="65" charset="-120"/>
                          <a:ea typeface="標楷體" panose="03000509000000000000" pitchFamily="65" charset="-120"/>
                        </a:rPr>
                        <a:t>10</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若相似度超過各院規定，請說明原因</a:t>
                      </a:r>
                      <a:r>
                        <a:rPr lang="en-US" sz="1200" kern="100" dirty="0">
                          <a:effectLst/>
                          <a:latin typeface="標楷體" panose="03000509000000000000" pitchFamily="65" charset="-120"/>
                          <a:ea typeface="標楷體" panose="03000509000000000000" pitchFamily="65" charset="-120"/>
                        </a:rPr>
                        <a:t>)</a:t>
                      </a:r>
                    </a:p>
                    <a:p>
                      <a:pPr>
                        <a:lnSpc>
                          <a:spcPts val="1500"/>
                        </a:lnSpc>
                        <a:spcAft>
                          <a:spcPts val="0"/>
                        </a:spcAft>
                      </a:pPr>
                      <a:r>
                        <a:rPr lang="zh-TW" sz="1200" kern="100" dirty="0">
                          <a:effectLst/>
                          <a:latin typeface="標楷體" panose="03000509000000000000" pitchFamily="65" charset="-120"/>
                          <a:ea typeface="標楷體" panose="03000509000000000000" pitchFamily="65" charset="-120"/>
                        </a:rPr>
                        <a:t>經本委員會於民國　</a:t>
                      </a:r>
                      <a:r>
                        <a:rPr lang="en-US" sz="1200" kern="100" dirty="0">
                          <a:effectLst/>
                          <a:latin typeface="標楷體" panose="03000509000000000000" pitchFamily="65" charset="-120"/>
                          <a:ea typeface="標楷體" panose="03000509000000000000" pitchFamily="65" charset="-120"/>
                        </a:rPr>
                        <a:t>  112  </a:t>
                      </a:r>
                      <a:r>
                        <a:rPr lang="zh-TW" sz="1200" kern="100" dirty="0">
                          <a:effectLst/>
                          <a:latin typeface="標楷體" panose="03000509000000000000" pitchFamily="65" charset="-120"/>
                          <a:ea typeface="標楷體" panose="03000509000000000000" pitchFamily="65" charset="-120"/>
                        </a:rPr>
                        <a:t>年　</a:t>
                      </a:r>
                      <a:r>
                        <a:rPr lang="en-US" sz="1200" kern="100" dirty="0">
                          <a:effectLst/>
                          <a:latin typeface="標楷體" panose="03000509000000000000" pitchFamily="65" charset="-120"/>
                          <a:ea typeface="標楷體" panose="03000509000000000000" pitchFamily="65" charset="-120"/>
                        </a:rPr>
                        <a:t>  6   </a:t>
                      </a:r>
                      <a:r>
                        <a:rPr lang="zh-TW" sz="1200" kern="100" dirty="0">
                          <a:effectLst/>
                          <a:latin typeface="標楷體" panose="03000509000000000000" pitchFamily="65" charset="-120"/>
                          <a:ea typeface="標楷體" panose="03000509000000000000" pitchFamily="65" charset="-120"/>
                        </a:rPr>
                        <a:t>月　</a:t>
                      </a:r>
                      <a:r>
                        <a:rPr lang="en-US" sz="1200" kern="100" dirty="0">
                          <a:effectLst/>
                          <a:latin typeface="標楷體" panose="03000509000000000000" pitchFamily="65" charset="-120"/>
                          <a:ea typeface="標楷體" panose="03000509000000000000" pitchFamily="65" charset="-120"/>
                        </a:rPr>
                        <a:t>  30   </a:t>
                      </a:r>
                      <a:r>
                        <a:rPr lang="zh-TW" sz="1200" kern="100" dirty="0">
                          <a:effectLst/>
                          <a:latin typeface="標楷體" panose="03000509000000000000" pitchFamily="65" charset="-120"/>
                          <a:ea typeface="標楷體" panose="03000509000000000000" pitchFamily="65" charset="-120"/>
                        </a:rPr>
                        <a:t>日</a:t>
                      </a:r>
                      <a:r>
                        <a:rPr lang="en-US" sz="1200" kern="100" dirty="0">
                          <a:effectLst/>
                          <a:latin typeface="標楷體" panose="03000509000000000000" pitchFamily="65" charset="-120"/>
                          <a:ea typeface="標楷體" panose="03000509000000000000" pitchFamily="65" charset="-120"/>
                        </a:rPr>
                        <a:t>  10</a:t>
                      </a:r>
                      <a:r>
                        <a:rPr lang="zh-TW"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時</a:t>
                      </a:r>
                    </a:p>
                    <a:p>
                      <a:pPr>
                        <a:lnSpc>
                          <a:spcPts val="1500"/>
                        </a:lnSpc>
                        <a:spcAft>
                          <a:spcPts val="600"/>
                        </a:spcAft>
                      </a:pPr>
                      <a:r>
                        <a:rPr lang="zh-TW" sz="1200" kern="100" dirty="0">
                          <a:effectLst/>
                          <a:latin typeface="標楷體" panose="03000509000000000000" pitchFamily="65" charset="-120"/>
                          <a:ea typeface="標楷體" panose="03000509000000000000" pitchFamily="65" charset="-120"/>
                        </a:rPr>
                        <a:t>於　　</a:t>
                      </a:r>
                      <a:r>
                        <a:rPr lang="en-US" sz="1200" kern="100" dirty="0">
                          <a:effectLst/>
                          <a:latin typeface="標楷體" panose="03000509000000000000" pitchFamily="65" charset="-120"/>
                          <a:ea typeface="標楷體" panose="03000509000000000000" pitchFamily="65" charset="-120"/>
                        </a:rPr>
                        <a:t>  </a:t>
                      </a:r>
                      <a:r>
                        <a:rPr lang="en-US" altLang="zh-TW" sz="1200" kern="100" dirty="0">
                          <a:effectLst/>
                          <a:latin typeface="標楷體" panose="03000509000000000000" pitchFamily="65" charset="-120"/>
                          <a:ea typeface="標楷體" panose="03000509000000000000" pitchFamily="65" charset="-120"/>
                        </a:rPr>
                        <a:t>G-XXX</a:t>
                      </a:r>
                      <a:r>
                        <a:rPr lang="en-US" sz="1200" kern="100" dirty="0">
                          <a:effectLst/>
                          <a:latin typeface="標楷體" panose="03000509000000000000" pitchFamily="65" charset="-120"/>
                          <a:ea typeface="標楷體" panose="03000509000000000000" pitchFamily="65" charset="-120"/>
                        </a:rPr>
                        <a:t>   </a:t>
                      </a:r>
                      <a:r>
                        <a:rPr lang="zh-TW" sz="1200" kern="100" dirty="0">
                          <a:effectLst/>
                          <a:latin typeface="標楷體" panose="03000509000000000000" pitchFamily="65" charset="-120"/>
                          <a:ea typeface="標楷體" panose="03000509000000000000" pitchFamily="65" charset="-120"/>
                        </a:rPr>
                        <a:t>　　 舉行學位考試，評定結果如下，請查照。</a:t>
                      </a:r>
                      <a:endParaRPr lang="en-US" alt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365760">
                <a:tc rowSpan="4">
                  <a:txBody>
                    <a:bodyPr/>
                    <a:lstStyle/>
                    <a:p>
                      <a:pPr algn="ctr">
                        <a:spcAft>
                          <a:spcPts val="0"/>
                        </a:spcAft>
                      </a:pPr>
                      <a:r>
                        <a:rPr lang="zh-TW" sz="1200" kern="100" dirty="0">
                          <a:effectLst/>
                          <a:latin typeface="標楷體" panose="03000509000000000000" pitchFamily="65" charset="-120"/>
                          <a:ea typeface="標楷體" panose="03000509000000000000" pitchFamily="65" charset="-120"/>
                        </a:rPr>
                        <a:t>考</a:t>
                      </a:r>
                    </a:p>
                    <a:p>
                      <a:pPr algn="ctr">
                        <a:spcAft>
                          <a:spcPts val="0"/>
                        </a:spcAft>
                      </a:pPr>
                      <a:r>
                        <a:rPr lang="zh-TW" sz="1200" kern="100" dirty="0">
                          <a:effectLst/>
                          <a:latin typeface="標楷體" panose="03000509000000000000" pitchFamily="65" charset="-120"/>
                          <a:ea typeface="標楷體" panose="03000509000000000000" pitchFamily="65" charset="-120"/>
                        </a:rPr>
                        <a:t>試</a:t>
                      </a:r>
                    </a:p>
                    <a:p>
                      <a:pPr algn="ctr">
                        <a:spcAft>
                          <a:spcPts val="0"/>
                        </a:spcAft>
                      </a:pPr>
                      <a:r>
                        <a:rPr lang="zh-TW" sz="1200" kern="100" dirty="0">
                          <a:effectLst/>
                          <a:latin typeface="標楷體" panose="03000509000000000000" pitchFamily="65" charset="-120"/>
                          <a:ea typeface="標楷體" panose="03000509000000000000" pitchFamily="65" charset="-120"/>
                        </a:rPr>
                        <a:t>委</a:t>
                      </a:r>
                    </a:p>
                    <a:p>
                      <a:pPr algn="ctr">
                        <a:spcAft>
                          <a:spcPts val="0"/>
                        </a:spcAft>
                      </a:pPr>
                      <a:r>
                        <a:rPr lang="zh-TW" sz="1200" kern="100" dirty="0">
                          <a:effectLst/>
                          <a:latin typeface="標楷體" panose="03000509000000000000" pitchFamily="65" charset="-120"/>
                          <a:ea typeface="標楷體" panose="03000509000000000000" pitchFamily="65" charset="-120"/>
                        </a:rPr>
                        <a:t>員</a:t>
                      </a:r>
                    </a:p>
                    <a:p>
                      <a:pPr algn="ctr">
                        <a:spcAft>
                          <a:spcPts val="0"/>
                        </a:spcAft>
                      </a:pPr>
                      <a:r>
                        <a:rPr lang="zh-TW" sz="1200" kern="100" dirty="0">
                          <a:effectLst/>
                          <a:latin typeface="標楷體" panose="03000509000000000000" pitchFamily="65" charset="-120"/>
                          <a:ea typeface="標楷體" panose="03000509000000000000" pitchFamily="65" charset="-120"/>
                        </a:rPr>
                        <a:t>簽</a:t>
                      </a:r>
                    </a:p>
                    <a:p>
                      <a:pPr algn="ctr">
                        <a:spcAft>
                          <a:spcPts val="0"/>
                        </a:spcAft>
                      </a:pPr>
                      <a:r>
                        <a:rPr lang="zh-TW" sz="1200" kern="100" dirty="0">
                          <a:effectLst/>
                          <a:latin typeface="標楷體" panose="03000509000000000000" pitchFamily="65" charset="-120"/>
                          <a:ea typeface="標楷體" panose="03000509000000000000" pitchFamily="65" charset="-120"/>
                        </a:rPr>
                        <a:t>名</a:t>
                      </a:r>
                    </a:p>
                    <a:p>
                      <a:pPr algn="ctr">
                        <a:spcAft>
                          <a:spcPts val="0"/>
                        </a:spcAft>
                      </a:pPr>
                      <a:r>
                        <a:rPr lang="zh-TW" sz="1200" kern="100" dirty="0">
                          <a:effectLst/>
                          <a:latin typeface="標楷體" panose="03000509000000000000" pitchFamily="65" charset="-120"/>
                          <a:ea typeface="標楷體" panose="03000509000000000000" pitchFamily="65" charset="-120"/>
                        </a:rPr>
                        <a:t>處</a:t>
                      </a:r>
                    </a:p>
                  </a:txBody>
                  <a:tcPr marL="6254" marR="6254" marT="0" marB="0" anchor="ctr"/>
                </a:tc>
                <a:tc gridSpan="7">
                  <a:txBody>
                    <a:bodyPr/>
                    <a:lstStyle/>
                    <a:p>
                      <a:pPr>
                        <a:lnSpc>
                          <a:spcPts val="2200"/>
                        </a:lnSpc>
                        <a:spcAft>
                          <a:spcPts val="0"/>
                        </a:spcAft>
                      </a:pPr>
                      <a:r>
                        <a:rPr lang="zh-TW" sz="1200" kern="100" dirty="0">
                          <a:effectLst/>
                          <a:latin typeface="標楷體" panose="03000509000000000000" pitchFamily="65" charset="-120"/>
                          <a:ea typeface="標楷體" panose="03000509000000000000" pitchFamily="65" charset="-120"/>
                        </a:rPr>
                        <a:t>學位論文題目是否符合本系教育目標與專業領域</a:t>
                      </a:r>
                      <a:r>
                        <a:rPr lang="en-US" sz="1200" kern="100" dirty="0">
                          <a:effectLst/>
                          <a:latin typeface="標楷體" panose="03000509000000000000" pitchFamily="65" charset="-120"/>
                          <a:ea typeface="標楷體" panose="03000509000000000000" pitchFamily="65" charset="-120"/>
                        </a:rPr>
                        <a:t>  </a:t>
                      </a:r>
                      <a:r>
                        <a:rPr lang="zh-TW" altLang="en-US" sz="1200" kern="100" dirty="0">
                          <a:effectLst/>
                          <a:latin typeface="新細明體" panose="02020500000000000000" pitchFamily="18" charset="-120"/>
                          <a:ea typeface="新細明體" panose="02020500000000000000" pitchFamily="18" charset="-120"/>
                        </a:rPr>
                        <a:t>▓</a:t>
                      </a:r>
                      <a:r>
                        <a:rPr lang="zh-TW" sz="1200" kern="100" dirty="0">
                          <a:effectLst/>
                          <a:latin typeface="標楷體" panose="03000509000000000000" pitchFamily="65" charset="-120"/>
                          <a:ea typeface="標楷體" panose="03000509000000000000" pitchFamily="65" charset="-120"/>
                        </a:rPr>
                        <a:t>是 □否</a:t>
                      </a: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357448">
                <a:tc vMerge="1">
                  <a:txBody>
                    <a:bodyPr/>
                    <a:lstStyle/>
                    <a:p>
                      <a:endParaRPr lang="zh-TW" altLang="en-US"/>
                    </a:p>
                  </a:txBody>
                  <a:tcPr/>
                </a:tc>
                <a:tc gridSpan="4">
                  <a:txBody>
                    <a:bodyPr/>
                    <a:lstStyle/>
                    <a:p>
                      <a:pPr algn="ctr">
                        <a:lnSpc>
                          <a:spcPts val="2200"/>
                        </a:lnSpc>
                        <a:spcBef>
                          <a:spcPts val="1200"/>
                        </a:spcBef>
                        <a:spcAft>
                          <a:spcPts val="0"/>
                        </a:spcAft>
                      </a:pPr>
                      <a:r>
                        <a:rPr lang="zh-TW" altLang="en-US" sz="1200" dirty="0">
                          <a:effectLst/>
                          <a:latin typeface="標楷體" panose="03000509000000000000" pitchFamily="65" charset="-120"/>
                          <a:ea typeface="標楷體" panose="03000509000000000000" pitchFamily="65" charset="-120"/>
                        </a:rPr>
                        <a:t> 陳小伶</a:t>
                      </a:r>
                      <a:r>
                        <a:rPr lang="zh-TW" altLang="en-US" sz="1200" kern="100" dirty="0">
                          <a:effectLst/>
                          <a:latin typeface="標楷體" panose="03000509000000000000" pitchFamily="65" charset="-120"/>
                          <a:ea typeface="標楷體" panose="03000509000000000000" pitchFamily="65" charset="-120"/>
                        </a:rPr>
                        <a:t> </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簽章</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349135">
                <a:tc vMerge="1">
                  <a:txBody>
                    <a:bodyPr/>
                    <a:lstStyle/>
                    <a:p>
                      <a:endParaRPr lang="zh-TW" altLang="en-US"/>
                    </a:p>
                  </a:txBody>
                  <a:tcPr/>
                </a:tc>
                <a:tc gridSpan="4">
                  <a:txBody>
                    <a:bodyPr/>
                    <a:lstStyle/>
                    <a:p>
                      <a:pPr marL="0" marR="0" indent="0" algn="ctr" defTabSz="457200" rtl="0" eaLnBrk="1" fontAlgn="auto" latinLnBrk="0" hangingPunct="1">
                        <a:lnSpc>
                          <a:spcPts val="2200"/>
                        </a:lnSpc>
                        <a:spcBef>
                          <a:spcPts val="1200"/>
                        </a:spcBef>
                        <a:spcAft>
                          <a:spcPts val="0"/>
                        </a:spcAft>
                        <a:buClrTx/>
                        <a:buSzTx/>
                        <a:buFontTx/>
                        <a:buNone/>
                        <a:tabLst/>
                        <a:defRPr/>
                      </a:pP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a:effectLst/>
                          <a:latin typeface="標楷體" panose="03000509000000000000" pitchFamily="65" charset="-120"/>
                          <a:ea typeface="標楷體" panose="03000509000000000000" pitchFamily="65" charset="-120"/>
                        </a:rPr>
                        <a:t>(</a:t>
                      </a:r>
                      <a:r>
                        <a:rPr lang="zh-TW" sz="1200" kern="100">
                          <a:effectLst/>
                          <a:latin typeface="標楷體" panose="03000509000000000000" pitchFamily="65" charset="-120"/>
                          <a:ea typeface="標楷體" panose="03000509000000000000" pitchFamily="65" charset="-120"/>
                        </a:rPr>
                        <a:t>簽章</a:t>
                      </a:r>
                      <a:r>
                        <a:rPr lang="en-US" sz="1200" kern="100">
                          <a:effectLst/>
                          <a:latin typeface="標楷體" panose="03000509000000000000" pitchFamily="65" charset="-120"/>
                          <a:ea typeface="標楷體" panose="03000509000000000000" pitchFamily="65" charset="-120"/>
                        </a:rPr>
                        <a:t>)</a:t>
                      </a:r>
                      <a:endParaRPr lang="zh-TW" sz="1200" kern="10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r h="357447">
                <a:tc vMerge="1">
                  <a:txBody>
                    <a:bodyPr/>
                    <a:lstStyle/>
                    <a:p>
                      <a:endParaRPr lang="zh-TW" altLang="en-US"/>
                    </a:p>
                  </a:txBody>
                  <a:tcPr/>
                </a:tc>
                <a:tc gridSpan="4">
                  <a:txBody>
                    <a:bodyPr/>
                    <a:lstStyle/>
                    <a:p>
                      <a:pPr marL="0" marR="0" indent="0" algn="ctr" defTabSz="457200" rtl="0" eaLnBrk="1" fontAlgn="auto" latinLnBrk="0" hangingPunct="1">
                        <a:lnSpc>
                          <a:spcPts val="2200"/>
                        </a:lnSpc>
                        <a:spcBef>
                          <a:spcPts val="1200"/>
                        </a:spcBef>
                        <a:spcAft>
                          <a:spcPts val="0"/>
                        </a:spcAft>
                        <a:buClrTx/>
                        <a:buSzTx/>
                        <a:buFontTx/>
                        <a:buNone/>
                        <a:tabLst/>
                        <a:defRPr/>
                      </a:pPr>
                      <a:r>
                        <a:rPr lang="zh-TW" altLang="en-US" sz="1200" kern="100" dirty="0">
                          <a:effectLst/>
                          <a:latin typeface="標楷體" panose="03000509000000000000" pitchFamily="65" charset="-120"/>
                          <a:ea typeface="標楷體" panose="03000509000000000000" pitchFamily="65" charset="-120"/>
                        </a:rPr>
                        <a:t>鄭大明</a:t>
                      </a: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r">
                        <a:lnSpc>
                          <a:spcPts val="2200"/>
                        </a:lnSpc>
                        <a:spcBef>
                          <a:spcPts val="1200"/>
                        </a:spcBef>
                        <a:spcAft>
                          <a:spcPts val="0"/>
                        </a:spcAft>
                      </a:pPr>
                      <a:r>
                        <a:rPr lang="en-US" sz="1200" kern="100" dirty="0">
                          <a:effectLst/>
                          <a:latin typeface="標楷體" panose="03000509000000000000" pitchFamily="65" charset="-120"/>
                          <a:ea typeface="標楷體" panose="03000509000000000000" pitchFamily="65" charset="-120"/>
                        </a:rPr>
                        <a:t>(</a:t>
                      </a:r>
                      <a:r>
                        <a:rPr lang="zh-TW" sz="1200" kern="100" dirty="0">
                          <a:effectLst/>
                          <a:latin typeface="標楷體" panose="03000509000000000000" pitchFamily="65" charset="-120"/>
                          <a:ea typeface="標楷體" panose="03000509000000000000" pitchFamily="65" charset="-120"/>
                        </a:rPr>
                        <a:t>簽章</a:t>
                      </a:r>
                      <a:r>
                        <a:rPr lang="en-US" sz="1200" kern="100" dirty="0">
                          <a:effectLst/>
                          <a:latin typeface="標楷體" panose="03000509000000000000" pitchFamily="65" charset="-120"/>
                          <a:ea typeface="標楷體" panose="03000509000000000000" pitchFamily="65" charset="-120"/>
                        </a:rPr>
                        <a:t>)</a:t>
                      </a:r>
                      <a:endParaRPr lang="zh-TW" sz="1200" kern="100" dirty="0">
                        <a:effectLst/>
                        <a:latin typeface="標楷體" panose="03000509000000000000" pitchFamily="65" charset="-120"/>
                        <a:ea typeface="標楷體" panose="03000509000000000000" pitchFamily="65" charset="-120"/>
                      </a:endParaRPr>
                    </a:p>
                  </a:txBody>
                  <a:tcPr marL="6254" marR="6254"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9"/>
                  </a:ext>
                </a:extLst>
              </a:tr>
              <a:tr h="2000620">
                <a:tc>
                  <a:txBody>
                    <a:bodyPr/>
                    <a:lstStyle/>
                    <a:p>
                      <a:pPr algn="ctr">
                        <a:spcAft>
                          <a:spcPts val="0"/>
                        </a:spcAft>
                      </a:pPr>
                      <a:r>
                        <a:rPr lang="zh-TW" sz="1200" kern="100">
                          <a:effectLst/>
                          <a:latin typeface="標楷體" panose="03000509000000000000" pitchFamily="65" charset="-120"/>
                          <a:ea typeface="標楷體" panose="03000509000000000000" pitchFamily="65" charset="-120"/>
                        </a:rPr>
                        <a:t>注</a:t>
                      </a:r>
                    </a:p>
                    <a:p>
                      <a:pPr algn="ctr">
                        <a:spcAft>
                          <a:spcPts val="0"/>
                        </a:spcAft>
                      </a:pPr>
                      <a:r>
                        <a:rPr lang="zh-TW" sz="1200" kern="100">
                          <a:effectLst/>
                          <a:latin typeface="標楷體" panose="03000509000000000000" pitchFamily="65" charset="-120"/>
                          <a:ea typeface="標楷體" panose="03000509000000000000" pitchFamily="65" charset="-120"/>
                        </a:rPr>
                        <a:t>意</a:t>
                      </a:r>
                    </a:p>
                    <a:p>
                      <a:pPr algn="ctr">
                        <a:spcAft>
                          <a:spcPts val="0"/>
                        </a:spcAft>
                      </a:pPr>
                      <a:r>
                        <a:rPr lang="zh-TW" sz="1200" kern="100">
                          <a:effectLst/>
                          <a:latin typeface="標楷體" panose="03000509000000000000" pitchFamily="65" charset="-120"/>
                          <a:ea typeface="標楷體" panose="03000509000000000000" pitchFamily="65" charset="-120"/>
                        </a:rPr>
                        <a:t>事</a:t>
                      </a:r>
                    </a:p>
                    <a:p>
                      <a:pPr algn="ctr">
                        <a:spcAft>
                          <a:spcPts val="0"/>
                        </a:spcAft>
                      </a:pPr>
                      <a:r>
                        <a:rPr lang="zh-TW" sz="1200" kern="100">
                          <a:effectLst/>
                          <a:latin typeface="標楷體" panose="03000509000000000000" pitchFamily="65" charset="-120"/>
                          <a:ea typeface="標楷體" panose="03000509000000000000" pitchFamily="65" charset="-120"/>
                        </a:rPr>
                        <a:t>項</a:t>
                      </a:r>
                    </a:p>
                  </a:txBody>
                  <a:tcPr marL="6254" marR="6254" marT="0" marB="0" anchor="ctr"/>
                </a:tc>
                <a:tc gridSpan="7">
                  <a:txBody>
                    <a:bodyPr/>
                    <a:lstStyle/>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一、</a:t>
                      </a:r>
                      <a:r>
                        <a:rPr lang="zh-TW" sz="1000" kern="100" dirty="0">
                          <a:effectLst/>
                          <a:latin typeface="標楷體" panose="03000509000000000000" pitchFamily="65" charset="-120"/>
                          <a:ea typeface="標楷體" panose="03000509000000000000" pitchFamily="65" charset="-120"/>
                        </a:rPr>
                        <a:t>論文原創性比對相似度標準如下</a:t>
                      </a:r>
                      <a:r>
                        <a:rPr lang="en-US" sz="1000" kern="100" dirty="0">
                          <a:effectLst/>
                          <a:latin typeface="標楷體" panose="03000509000000000000" pitchFamily="65" charset="-120"/>
                          <a:ea typeface="標楷體" panose="03000509000000000000" pitchFamily="65" charset="-120"/>
                        </a:rPr>
                        <a:t>:</a:t>
                      </a:r>
                      <a:endParaRPr lang="zh-TW" sz="1000" kern="100" dirty="0">
                        <a:effectLst/>
                        <a:latin typeface="標楷體" panose="03000509000000000000" pitchFamily="65" charset="-120"/>
                        <a:ea typeface="標楷體" panose="03000509000000000000" pitchFamily="65" charset="-120"/>
                      </a:endParaRPr>
                    </a:p>
                    <a:p>
                      <a:pPr marL="3048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設計學院論文相似度以不超過</a:t>
                      </a:r>
                      <a:r>
                        <a:rPr lang="en-US" sz="1000" kern="100" dirty="0">
                          <a:effectLst/>
                          <a:latin typeface="標楷體" panose="03000509000000000000" pitchFamily="65" charset="-120"/>
                          <a:ea typeface="標楷體" panose="03000509000000000000" pitchFamily="65" charset="-120"/>
                        </a:rPr>
                        <a:t>20%</a:t>
                      </a:r>
                      <a:r>
                        <a:rPr lang="zh-TW" sz="1000" kern="100" dirty="0">
                          <a:effectLst/>
                          <a:latin typeface="標楷體" panose="03000509000000000000" pitchFamily="65" charset="-120"/>
                          <a:ea typeface="標楷體" panose="03000509000000000000" pitchFamily="65" charset="-120"/>
                        </a:rPr>
                        <a:t>為原則。</a:t>
                      </a:r>
                    </a:p>
                    <a:p>
                      <a:pPr marL="3048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二</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管理學院、理工學院與人文暨社會學院論文相似度以不超過</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a:t>
                      </a:r>
                    </a:p>
                    <a:p>
                      <a:pPr marL="584200" indent="-279400">
                        <a:lnSpc>
                          <a:spcPts val="1400"/>
                        </a:lnSpc>
                        <a:spcAft>
                          <a:spcPts val="0"/>
                        </a:spcAft>
                      </a:pP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三</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資訊學院論文相似度以不超過</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為原則，以排除作者參與之論文後，上限以</a:t>
                      </a:r>
                      <a:r>
                        <a:rPr lang="en-US" sz="1000" kern="100" dirty="0">
                          <a:effectLst/>
                          <a:latin typeface="標楷體" panose="03000509000000000000" pitchFamily="65" charset="-120"/>
                          <a:ea typeface="標楷體" panose="03000509000000000000" pitchFamily="65" charset="-120"/>
                        </a:rPr>
                        <a:t>30%</a:t>
                      </a:r>
                      <a:r>
                        <a:rPr lang="zh-TW" sz="1000" kern="100" dirty="0">
                          <a:effectLst/>
                          <a:latin typeface="標楷體" panose="03000509000000000000" pitchFamily="65" charset="-120"/>
                          <a:ea typeface="標楷體" panose="03000509000000000000" pitchFamily="65" charset="-120"/>
                        </a:rPr>
                        <a:t>為原則；如有遇特殊情況，交由口試委員說明決議。</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二、</a:t>
                      </a:r>
                      <a:r>
                        <a:rPr lang="zh-TW" sz="1000" kern="100" dirty="0">
                          <a:effectLst/>
                          <a:latin typeface="標楷體" panose="03000509000000000000" pitchFamily="65" charset="-120"/>
                          <a:ea typeface="標楷體" panose="03000509000000000000" pitchFamily="65" charset="-120"/>
                        </a:rPr>
                        <a:t>依學位授予規定：本學位考試時應有考試委員</a:t>
                      </a:r>
                      <a:r>
                        <a:rPr lang="en-US" sz="1000" kern="100" dirty="0">
                          <a:effectLst/>
                          <a:latin typeface="標楷體" panose="03000509000000000000" pitchFamily="65" charset="-120"/>
                          <a:ea typeface="標楷體" panose="03000509000000000000" pitchFamily="65" charset="-120"/>
                        </a:rPr>
                        <a:t>3</a:t>
                      </a:r>
                      <a:r>
                        <a:rPr lang="zh-TW" sz="1000" kern="100" dirty="0">
                          <a:effectLst/>
                          <a:latin typeface="標楷體" panose="03000509000000000000" pitchFamily="65" charset="-120"/>
                          <a:ea typeface="標楷體" panose="03000509000000000000" pitchFamily="65" charset="-120"/>
                        </a:rPr>
                        <a:t>至</a:t>
                      </a:r>
                      <a:r>
                        <a:rPr lang="en-US" sz="1000" kern="100" dirty="0">
                          <a:effectLst/>
                          <a:latin typeface="標楷體" panose="03000509000000000000" pitchFamily="65" charset="-120"/>
                          <a:ea typeface="標楷體" panose="03000509000000000000" pitchFamily="65" charset="-120"/>
                        </a:rPr>
                        <a:t>5</a:t>
                      </a:r>
                      <a:r>
                        <a:rPr lang="zh-TW" sz="1000" kern="100" dirty="0">
                          <a:effectLst/>
                          <a:latin typeface="標楷體" panose="03000509000000000000" pitchFamily="65" charset="-120"/>
                          <a:ea typeface="標楷體" panose="03000509000000000000" pitchFamily="65" charset="-120"/>
                        </a:rPr>
                        <a:t>人。出席委員中須有校外委員三分之一以上參加時，始能舉行。</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三、</a:t>
                      </a:r>
                      <a:r>
                        <a:rPr lang="zh-TW" sz="1000" kern="100" dirty="0">
                          <a:effectLst/>
                          <a:latin typeface="標楷體" panose="03000509000000000000" pitchFamily="65" charset="-120"/>
                          <a:ea typeface="標楷體" panose="03000509000000000000" pitchFamily="65" charset="-120"/>
                        </a:rPr>
                        <a:t>學位考試成績，以</a:t>
                      </a:r>
                      <a:r>
                        <a:rPr lang="en-US" sz="1000" kern="100" dirty="0">
                          <a:effectLst/>
                          <a:latin typeface="標楷體" panose="03000509000000000000" pitchFamily="65" charset="-120"/>
                          <a:ea typeface="標楷體" panose="03000509000000000000" pitchFamily="65" charset="-120"/>
                        </a:rPr>
                        <a:t>70</a:t>
                      </a:r>
                      <a:r>
                        <a:rPr lang="zh-TW" sz="1000" kern="100" dirty="0">
                          <a:effectLst/>
                          <a:latin typeface="標楷體" panose="03000509000000000000" pitchFamily="65" charset="-120"/>
                          <a:ea typeface="標楷體" panose="03000509000000000000" pitchFamily="65" charset="-120"/>
                        </a:rPr>
                        <a:t>分為及格，</a:t>
                      </a:r>
                      <a:r>
                        <a:rPr lang="en-US" sz="1000" kern="100" dirty="0">
                          <a:effectLst/>
                          <a:latin typeface="標楷體" panose="03000509000000000000" pitchFamily="65" charset="-120"/>
                          <a:ea typeface="標楷體" panose="03000509000000000000" pitchFamily="65" charset="-120"/>
                        </a:rPr>
                        <a:t>100</a:t>
                      </a:r>
                      <a:r>
                        <a:rPr lang="zh-TW" sz="1000" kern="100" dirty="0">
                          <a:effectLst/>
                          <a:latin typeface="標楷體" panose="03000509000000000000" pitchFamily="65" charset="-120"/>
                          <a:ea typeface="標楷體" panose="03000509000000000000" pitchFamily="65" charset="-120"/>
                        </a:rPr>
                        <a:t>分為滿分，並以出席委員評定分數平均決定之。學位考試有二分之一以上委員評定不及格者，以不及格者論。</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評定以</a:t>
                      </a:r>
                      <a:r>
                        <a:rPr lang="en-US" sz="1000" kern="100" dirty="0">
                          <a:effectLst/>
                          <a:latin typeface="標楷體" panose="03000509000000000000" pitchFamily="65" charset="-120"/>
                          <a:ea typeface="標楷體" panose="03000509000000000000" pitchFamily="65" charset="-120"/>
                        </a:rPr>
                        <a:t>1</a:t>
                      </a:r>
                      <a:r>
                        <a:rPr lang="zh-TW" sz="1000" kern="100" dirty="0">
                          <a:effectLst/>
                          <a:latin typeface="標楷體" panose="03000509000000000000" pitchFamily="65" charset="-120"/>
                          <a:ea typeface="標楷體" panose="03000509000000000000" pitchFamily="65" charset="-120"/>
                        </a:rPr>
                        <a:t>次</a:t>
                      </a: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為限。</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四、</a:t>
                      </a:r>
                      <a:r>
                        <a:rPr lang="zh-TW" sz="1000" kern="100" dirty="0">
                          <a:effectLst/>
                          <a:latin typeface="標楷體" panose="03000509000000000000" pitchFamily="65" charset="-120"/>
                          <a:ea typeface="標楷體" panose="03000509000000000000" pitchFamily="65" charset="-120"/>
                        </a:rPr>
                        <a:t>考試後請各系所將本通知書由指導教授及系</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主任副署後，各系</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所</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自行影印乙份留存，正本立即送交教務處註冊組</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教務處進修教學組，</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以便登錄成績及統計應屆畢業人數。</a:t>
                      </a:r>
                    </a:p>
                    <a:p>
                      <a:pPr marL="0" lvl="0" indent="0">
                        <a:lnSpc>
                          <a:spcPts val="1400"/>
                        </a:lnSpc>
                        <a:spcAft>
                          <a:spcPts val="0"/>
                        </a:spcAft>
                        <a:buFontTx/>
                        <a:buNone/>
                        <a:tabLst>
                          <a:tab pos="304800" algn="l"/>
                        </a:tabLst>
                      </a:pPr>
                      <a:r>
                        <a:rPr lang="zh-TW" altLang="en-US" sz="1000" kern="100" dirty="0">
                          <a:effectLst/>
                          <a:latin typeface="標楷體" panose="03000509000000000000" pitchFamily="65" charset="-120"/>
                          <a:ea typeface="標楷體" panose="03000509000000000000" pitchFamily="65" charset="-120"/>
                        </a:rPr>
                        <a:t>五、</a:t>
                      </a:r>
                      <a:r>
                        <a:rPr lang="zh-TW" sz="1000" kern="100" dirty="0">
                          <a:effectLst/>
                          <a:latin typeface="標楷體" panose="03000509000000000000" pitchFamily="65" charset="-120"/>
                          <a:ea typeface="標楷體" panose="03000509000000000000" pitchFamily="65" charset="-120"/>
                        </a:rPr>
                        <a:t>本校為辦理碩士班學位考試結果通知之目的，本表蒐集之基本資料</a:t>
                      </a:r>
                      <a:r>
                        <a:rPr lang="en-US" sz="1000" kern="100" dirty="0">
                          <a:effectLst/>
                          <a:latin typeface="標楷體" panose="03000509000000000000" pitchFamily="65" charset="-120"/>
                          <a:ea typeface="標楷體" panose="03000509000000000000" pitchFamily="65" charset="-120"/>
                        </a:rPr>
                        <a:t> (C001</a:t>
                      </a:r>
                      <a:r>
                        <a:rPr lang="zh-TW" sz="1000" kern="100" dirty="0">
                          <a:effectLst/>
                          <a:latin typeface="標楷體" panose="03000509000000000000" pitchFamily="65" charset="-120"/>
                          <a:ea typeface="標楷體" panose="03000509000000000000" pitchFamily="65" charset="-120"/>
                        </a:rPr>
                        <a:t>辨識個人者、</a:t>
                      </a:r>
                      <a:r>
                        <a:rPr lang="en-US" sz="1000" kern="100" dirty="0">
                          <a:effectLst/>
                          <a:latin typeface="標楷體" panose="03000509000000000000" pitchFamily="65" charset="-120"/>
                          <a:ea typeface="標楷體" panose="03000509000000000000" pitchFamily="65" charset="-120"/>
                        </a:rPr>
                        <a:t>C057</a:t>
                      </a:r>
                      <a:r>
                        <a:rPr lang="zh-TW" sz="1000" kern="100" dirty="0">
                          <a:effectLst/>
                          <a:latin typeface="標楷體" panose="03000509000000000000" pitchFamily="65" charset="-120"/>
                          <a:ea typeface="標楷體" panose="03000509000000000000" pitchFamily="65" charset="-120"/>
                        </a:rPr>
                        <a:t>應考人記錄、</a:t>
                      </a:r>
                      <a:r>
                        <a:rPr lang="en-US" sz="1000" kern="100" dirty="0">
                          <a:effectLst/>
                          <a:latin typeface="標楷體" panose="03000509000000000000" pitchFamily="65" charset="-120"/>
                          <a:ea typeface="標楷體" panose="03000509000000000000" pitchFamily="65" charset="-120"/>
                        </a:rPr>
                        <a:t>C056</a:t>
                      </a:r>
                      <a:r>
                        <a:rPr lang="zh-TW" sz="1000" kern="100" dirty="0">
                          <a:effectLst/>
                          <a:latin typeface="標楷體" panose="03000509000000000000" pitchFamily="65" charset="-120"/>
                          <a:ea typeface="標楷體" panose="03000509000000000000" pitchFamily="65" charset="-120"/>
                        </a:rPr>
                        <a:t>著作</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，在申請期間於校務地區進行審核</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碩士班學位考試結果通知及必要之業務聯繫作業，若未提供正確完整之資料，將無法完成申請。你得依個人資料保護法第</a:t>
                      </a:r>
                      <a:r>
                        <a:rPr lang="en-US" sz="1000" kern="100" dirty="0">
                          <a:effectLst/>
                          <a:latin typeface="標楷體" panose="03000509000000000000" pitchFamily="65" charset="-120"/>
                          <a:ea typeface="標楷體" panose="03000509000000000000" pitchFamily="65" charset="-120"/>
                        </a:rPr>
                        <a:t>3</a:t>
                      </a:r>
                      <a:r>
                        <a:rPr lang="zh-TW" sz="1000" kern="100" dirty="0">
                          <a:effectLst/>
                          <a:latin typeface="標楷體" panose="03000509000000000000" pitchFamily="65" charset="-120"/>
                          <a:ea typeface="標楷體" panose="03000509000000000000" pitchFamily="65" charset="-120"/>
                        </a:rPr>
                        <a:t>條行使查閱、更正個資等當</a:t>
                      </a:r>
                      <a:endParaRPr lang="en-US" altLang="zh-TW" sz="1000" kern="100" dirty="0">
                        <a:effectLst/>
                        <a:latin typeface="標楷體" panose="03000509000000000000" pitchFamily="65" charset="-120"/>
                        <a:ea typeface="標楷體" panose="03000509000000000000" pitchFamily="65" charset="-120"/>
                      </a:endParaRPr>
                    </a:p>
                    <a:p>
                      <a:pPr marL="0" lvl="0" indent="0">
                        <a:lnSpc>
                          <a:spcPts val="1400"/>
                        </a:lnSpc>
                        <a:spcAft>
                          <a:spcPts val="0"/>
                        </a:spcAft>
                        <a:buFontTx/>
                        <a:buNone/>
                        <a:tabLst>
                          <a:tab pos="304800" algn="l"/>
                        </a:tabLst>
                      </a:pPr>
                      <a:r>
                        <a:rPr lang="en-US" altLang="zh-TW" sz="1000" kern="100" dirty="0">
                          <a:effectLst/>
                          <a:latin typeface="標楷體" panose="03000509000000000000" pitchFamily="65" charset="-120"/>
                          <a:ea typeface="標楷體" panose="03000509000000000000" pitchFamily="65" charset="-120"/>
                        </a:rPr>
                        <a:t>    </a:t>
                      </a:r>
                      <a:r>
                        <a:rPr lang="zh-TW" sz="1000" kern="100" dirty="0">
                          <a:effectLst/>
                          <a:latin typeface="標楷體" panose="03000509000000000000" pitchFamily="65" charset="-120"/>
                          <a:ea typeface="標楷體" panose="03000509000000000000" pitchFamily="65" charset="-120"/>
                        </a:rPr>
                        <a:t>事人權利，行使方式請洽本校註冊組</a:t>
                      </a:r>
                      <a:r>
                        <a:rPr lang="en-US" sz="1000" kern="100" dirty="0">
                          <a:effectLst/>
                          <a:latin typeface="標楷體" panose="03000509000000000000" pitchFamily="65" charset="-120"/>
                          <a:ea typeface="標楷體" panose="03000509000000000000" pitchFamily="65" charset="-120"/>
                        </a:rPr>
                        <a:t>(</a:t>
                      </a:r>
                      <a:r>
                        <a:rPr lang="zh-TW" sz="1000" kern="100" dirty="0">
                          <a:effectLst/>
                          <a:latin typeface="標楷體" panose="03000509000000000000" pitchFamily="65" charset="-120"/>
                          <a:ea typeface="標楷體" panose="03000509000000000000" pitchFamily="65" charset="-120"/>
                        </a:rPr>
                        <a:t>分機</a:t>
                      </a:r>
                      <a:r>
                        <a:rPr lang="en-US" sz="1000" kern="100" dirty="0">
                          <a:effectLst/>
                          <a:latin typeface="標楷體" panose="03000509000000000000" pitchFamily="65" charset="-120"/>
                          <a:ea typeface="標楷體" panose="03000509000000000000" pitchFamily="65" charset="-120"/>
                        </a:rPr>
                        <a:t>4012~4015)</a:t>
                      </a:r>
                      <a:r>
                        <a:rPr lang="zh-TW" sz="1000" kern="100" dirty="0">
                          <a:effectLst/>
                          <a:latin typeface="標楷體" panose="03000509000000000000" pitchFamily="65" charset="-120"/>
                          <a:ea typeface="標楷體" panose="03000509000000000000" pitchFamily="65" charset="-120"/>
                        </a:rPr>
                        <a:t>。</a:t>
                      </a:r>
                      <a:endParaRPr lang="zh-TW" sz="1000" kern="10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6254" marR="6254"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0"/>
                  </a:ext>
                </a:extLst>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4285801913"/>
              </p:ext>
            </p:extLst>
          </p:nvPr>
        </p:nvGraphicFramePr>
        <p:xfrm>
          <a:off x="1971620" y="3048783"/>
          <a:ext cx="2367623" cy="670560"/>
        </p:xfrm>
        <a:graphic>
          <a:graphicData uri="http://schemas.openxmlformats.org/drawingml/2006/table">
            <a:tbl>
              <a:tblPr firstRow="1" bandRow="1">
                <a:tableStyleId>{5940675A-B579-460E-94D1-54222C63F5DA}</a:tableStyleId>
              </a:tblPr>
              <a:tblGrid>
                <a:gridCol w="1228780">
                  <a:extLst>
                    <a:ext uri="{9D8B030D-6E8A-4147-A177-3AD203B41FA5}">
                      <a16:colId xmlns:a16="http://schemas.microsoft.com/office/drawing/2014/main" val="20000"/>
                    </a:ext>
                  </a:extLst>
                </a:gridCol>
                <a:gridCol w="1138843">
                  <a:extLst>
                    <a:ext uri="{9D8B030D-6E8A-4147-A177-3AD203B41FA5}">
                      <a16:colId xmlns:a16="http://schemas.microsoft.com/office/drawing/2014/main" val="20001"/>
                    </a:ext>
                  </a:extLst>
                </a:gridCol>
              </a:tblGrid>
              <a:tr h="242728">
                <a:tc>
                  <a:txBody>
                    <a:bodyPr/>
                    <a:lstStyle/>
                    <a:p>
                      <a:pPr algn="ctr"/>
                      <a:r>
                        <a:rPr lang="zh-TW" altLang="en-US" sz="1400" dirty="0">
                          <a:latin typeface="標楷體" panose="03000509000000000000" pitchFamily="65" charset="-120"/>
                          <a:ea typeface="標楷體" panose="03000509000000000000" pitchFamily="65" charset="-120"/>
                        </a:rPr>
                        <a:t>及格與否</a:t>
                      </a:r>
                    </a:p>
                  </a:txBody>
                  <a:tcPr/>
                </a:tc>
                <a:tc>
                  <a:txBody>
                    <a:bodyPr/>
                    <a:lstStyle/>
                    <a:p>
                      <a:pPr algn="ctr"/>
                      <a:r>
                        <a:rPr lang="zh-TW" altLang="en-US" sz="1400" dirty="0">
                          <a:latin typeface="標楷體" panose="03000509000000000000" pitchFamily="65" charset="-120"/>
                          <a:ea typeface="標楷體" panose="03000509000000000000" pitchFamily="65" charset="-120"/>
                        </a:rPr>
                        <a:t>總平均分</a:t>
                      </a:r>
                    </a:p>
                  </a:txBody>
                  <a:tcPr/>
                </a:tc>
                <a:extLst>
                  <a:ext uri="{0D108BD9-81ED-4DB2-BD59-A6C34878D82A}">
                    <a16:rowId xmlns:a16="http://schemas.microsoft.com/office/drawing/2014/main" val="10000"/>
                  </a:ext>
                </a:extLst>
              </a:tr>
              <a:tr h="291274">
                <a:tc>
                  <a:txBody>
                    <a:bodyPr/>
                    <a:lstStyle/>
                    <a:p>
                      <a:endParaRPr lang="zh-TW" altLang="en-US" dirty="0"/>
                    </a:p>
                  </a:txBody>
                  <a:tcPr/>
                </a:tc>
                <a:tc>
                  <a:txBody>
                    <a:bodyPr/>
                    <a:lstStyle/>
                    <a:p>
                      <a:endParaRPr lang="zh-TW" altLang="en-US" dirty="0"/>
                    </a:p>
                  </a:txBody>
                  <a:tcPr/>
                </a:tc>
                <a:extLst>
                  <a:ext uri="{0D108BD9-81ED-4DB2-BD59-A6C34878D82A}">
                    <a16:rowId xmlns:a16="http://schemas.microsoft.com/office/drawing/2014/main" val="10001"/>
                  </a:ext>
                </a:extLst>
              </a:tr>
            </a:tbl>
          </a:graphicData>
        </a:graphic>
      </p:graphicFrame>
      <p:sp>
        <p:nvSpPr>
          <p:cNvPr id="3" name="標題 2"/>
          <p:cNvSpPr>
            <a:spLocks noGrp="1"/>
          </p:cNvSpPr>
          <p:nvPr>
            <p:ph type="ctrTitle"/>
          </p:nvPr>
        </p:nvSpPr>
        <p:spPr/>
        <p:txBody>
          <a:bodyPr/>
          <a:lstStyle/>
          <a:p>
            <a:r>
              <a:rPr lang="en-US" altLang="zh-TW" dirty="0"/>
              <a:t> </a:t>
            </a:r>
            <a:endParaRPr lang="zh-TW" altLang="en-US" dirty="0"/>
          </a:p>
        </p:txBody>
      </p:sp>
    </p:spTree>
    <p:extLst>
      <p:ext uri="{BB962C8B-B14F-4D97-AF65-F5344CB8AC3E}">
        <p14:creationId xmlns:p14="http://schemas.microsoft.com/office/powerpoint/2010/main" val="1063639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p:cNvSpPr/>
          <p:nvPr/>
        </p:nvSpPr>
        <p:spPr>
          <a:xfrm>
            <a:off x="922482" y="536742"/>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zh-TW" sz="2400" b="1" dirty="0">
                <a:latin typeface="標楷體" panose="03000509000000000000" pitchFamily="65" charset="-120"/>
                <a:ea typeface="標楷體" panose="03000509000000000000" pitchFamily="65" charset="-120"/>
              </a:rPr>
              <a:t>朝陽科技大學碩士班論文口試委員會</a:t>
            </a:r>
            <a:r>
              <a:rPr lang="zh-TW" altLang="en-US" sz="2400" b="1" dirty="0">
                <a:latin typeface="標楷體" panose="03000509000000000000" pitchFamily="65" charset="-120"/>
                <a:ea typeface="標楷體" panose="03000509000000000000" pitchFamily="65" charset="-120"/>
              </a:rPr>
              <a:t>中文</a:t>
            </a:r>
            <a:r>
              <a:rPr lang="zh-TW" altLang="zh-TW" sz="2400" b="1" dirty="0">
                <a:latin typeface="標楷體" panose="03000509000000000000" pitchFamily="65" charset="-120"/>
                <a:ea typeface="標楷體" panose="03000509000000000000" pitchFamily="65" charset="-120"/>
              </a:rPr>
              <a:t>審定書</a:t>
            </a:r>
          </a:p>
        </p:txBody>
      </p:sp>
      <p:sp>
        <p:nvSpPr>
          <p:cNvPr id="2" name="文字方塊 1"/>
          <p:cNvSpPr txBox="1"/>
          <p:nvPr/>
        </p:nvSpPr>
        <p:spPr>
          <a:xfrm>
            <a:off x="748145" y="1266825"/>
            <a:ext cx="9410008" cy="5016758"/>
          </a:xfrm>
          <a:prstGeom prst="rect">
            <a:avLst/>
          </a:prstGeom>
          <a:noFill/>
        </p:spPr>
        <p:txBody>
          <a:bodyPr wrap="square" rtlCol="0">
            <a:spAutoFit/>
          </a:bodyPr>
          <a:lstStyle/>
          <a:p>
            <a:r>
              <a:rPr lang="zh-TW" altLang="zh-TW" sz="1600" dirty="0">
                <a:latin typeface="標楷體" panose="03000509000000000000" pitchFamily="65" charset="-120"/>
                <a:ea typeface="標楷體" panose="03000509000000000000" pitchFamily="65" charset="-120"/>
              </a:rPr>
              <a:t>系所名稱：</a:t>
            </a:r>
            <a:r>
              <a:rPr lang="zh-TW" altLang="en-US" sz="1600" dirty="0">
                <a:latin typeface="標楷體" panose="03000509000000000000" pitchFamily="65" charset="-120"/>
                <a:ea typeface="標楷體" panose="03000509000000000000" pitchFamily="65" charset="-120"/>
              </a:rPr>
              <a:t>社會工作系</a:t>
            </a:r>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研 究 生：</a:t>
            </a:r>
            <a:r>
              <a:rPr lang="zh-TW" altLang="en-US" sz="1600" dirty="0">
                <a:latin typeface="標楷體" panose="03000509000000000000" pitchFamily="65" charset="-120"/>
                <a:ea typeface="標楷體" panose="03000509000000000000" pitchFamily="65" charset="-120"/>
              </a:rPr>
              <a:t>王小明 </a:t>
            </a:r>
            <a:r>
              <a:rPr lang="zh-TW" altLang="zh-TW" sz="1600" dirty="0">
                <a:latin typeface="標楷體" panose="03000509000000000000" pitchFamily="65" charset="-120"/>
                <a:ea typeface="標楷體" panose="03000509000000000000" pitchFamily="65" charset="-120"/>
              </a:rPr>
              <a:t>學號：</a:t>
            </a:r>
            <a:r>
              <a:rPr lang="en-US" altLang="zh-TW" sz="1600" dirty="0">
                <a:latin typeface="標楷體" panose="03000509000000000000" pitchFamily="65" charset="-120"/>
                <a:ea typeface="標楷體" panose="03000509000000000000" pitchFamily="65" charset="-120"/>
              </a:rPr>
              <a:t>11129601</a:t>
            </a:r>
          </a:p>
          <a:p>
            <a:r>
              <a:rPr lang="zh-TW" altLang="zh-TW" sz="1600" dirty="0">
                <a:latin typeface="標楷體" panose="03000509000000000000" pitchFamily="65" charset="-120"/>
                <a:ea typeface="標楷體" panose="03000509000000000000" pitchFamily="65" charset="-120"/>
              </a:rPr>
              <a:t>論文題目</a:t>
            </a:r>
            <a:r>
              <a:rPr lang="zh-TW" altLang="en-US" sz="1600" dirty="0">
                <a:latin typeface="標楷體" panose="03000509000000000000" pitchFamily="65" charset="-120"/>
                <a:ea typeface="標楷體" panose="03000509000000000000" pitchFamily="65" charset="-120"/>
              </a:rPr>
              <a:t>：</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sym typeface="Wingdings" panose="05000000000000000000" pitchFamily="2" charset="2"/>
              </a:rPr>
              <a:t>中文</a:t>
            </a:r>
            <a:r>
              <a:rPr lang="en-US" altLang="zh-TW" sz="1600" dirty="0">
                <a:latin typeface="標楷體" panose="03000509000000000000" pitchFamily="65" charset="-120"/>
                <a:ea typeface="標楷體" panose="03000509000000000000" pitchFamily="65" charset="-120"/>
                <a:sym typeface="Wingdings" panose="05000000000000000000" pitchFamily="2" charset="2"/>
              </a:rPr>
              <a:t>)</a:t>
            </a:r>
            <a:r>
              <a:rPr lang="zh-TW" altLang="en-US" sz="1600" kern="150" dirty="0">
                <a:solidFill>
                  <a:srgbClr val="000000"/>
                </a:solidFill>
                <a:latin typeface="Times New Roman" panose="02020603050405020304" pitchFamily="18" charset="0"/>
                <a:ea typeface="標楷體" panose="03000509000000000000" pitchFamily="65" charset="-120"/>
              </a:rPr>
              <a:t>安置兒少親子評估研究</a:t>
            </a:r>
            <a:endParaRPr lang="en-US" altLang="zh-TW" sz="1600" kern="150" dirty="0">
              <a:solidFill>
                <a:srgbClr val="000000"/>
              </a:solidFill>
              <a:latin typeface="Times New Roman" panose="02020603050405020304" pitchFamily="18" charset="0"/>
              <a:ea typeface="標楷體" panose="03000509000000000000" pitchFamily="65" charset="-120"/>
            </a:endParaRPr>
          </a:p>
          <a:p>
            <a:r>
              <a:rPr lang="zh-TW" altLang="en-US" sz="1600" kern="150" dirty="0">
                <a:solidFill>
                  <a:srgbClr val="000000"/>
                </a:solidFill>
                <a:latin typeface="Times New Roman" panose="02020603050405020304" pitchFamily="18" charset="0"/>
                <a:ea typeface="標楷體" panose="03000509000000000000" pitchFamily="65" charset="-120"/>
              </a:rPr>
              <a:t>                    </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sym typeface="Wingdings" panose="05000000000000000000" pitchFamily="2" charset="2"/>
              </a:rPr>
              <a:t>英文</a:t>
            </a:r>
            <a:r>
              <a:rPr lang="en-US" altLang="zh-TW" sz="1600" dirty="0">
                <a:latin typeface="標楷體" panose="03000509000000000000" pitchFamily="65" charset="-120"/>
                <a:ea typeface="標楷體" panose="03000509000000000000" pitchFamily="65" charset="-120"/>
                <a:sym typeface="Wingdings" panose="05000000000000000000" pitchFamily="2" charset="2"/>
              </a:rPr>
              <a:t>)</a:t>
            </a:r>
            <a:r>
              <a:rPr lang="en-US" altLang="zh-TW" sz="1600" kern="150" dirty="0">
                <a:solidFill>
                  <a:srgbClr val="000000"/>
                </a:solidFill>
                <a:latin typeface="Times New Roman" panose="02020603050405020304" pitchFamily="18" charset="0"/>
                <a:ea typeface="標楷體" panose="03000509000000000000" pitchFamily="65" charset="-120"/>
              </a:rPr>
              <a:t> Parent-child assessment study on resettled children</a:t>
            </a:r>
            <a:endParaRPr lang="zh-TW" altLang="zh-TW" sz="1600" kern="1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本論文</a:t>
            </a:r>
            <a:r>
              <a:rPr lang="zh-TW" altLang="en-US" sz="1600" dirty="0">
                <a:latin typeface="標楷體" panose="03000509000000000000" pitchFamily="65" charset="-120"/>
                <a:ea typeface="標楷體" panose="03000509000000000000" pitchFamily="65" charset="-120"/>
              </a:rPr>
              <a:t>於民國   年  月   日</a:t>
            </a:r>
            <a:r>
              <a:rPr lang="zh-TW" altLang="zh-TW" sz="1600" dirty="0">
                <a:latin typeface="標楷體" panose="03000509000000000000" pitchFamily="65" charset="-120"/>
                <a:ea typeface="標楷體" panose="03000509000000000000" pitchFamily="65" charset="-120"/>
              </a:rPr>
              <a:t>業經本委員會審查</a:t>
            </a:r>
            <a:r>
              <a:rPr lang="zh-TW" altLang="en-US" sz="1600" dirty="0">
                <a:latin typeface="標楷體" panose="03000509000000000000" pitchFamily="65" charset="-120"/>
                <a:ea typeface="標楷體" panose="03000509000000000000" pitchFamily="65" charset="-120"/>
              </a:rPr>
              <a:t>通過</a:t>
            </a:r>
            <a:r>
              <a:rPr lang="zh-TW" altLang="zh-TW" sz="1600" dirty="0">
                <a:latin typeface="標楷體" panose="03000509000000000000" pitchFamily="65" charset="-120"/>
                <a:ea typeface="標楷體" panose="03000509000000000000" pitchFamily="65" charset="-120"/>
              </a:rPr>
              <a:t>及口試合格，特此證明。</a:t>
            </a:r>
            <a:endParaRPr lang="en-US"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論文口試委員</a:t>
            </a:r>
            <a:r>
              <a:rPr lang="zh-TW" altLang="en-US" sz="1600" dirty="0">
                <a:latin typeface="標楷體" panose="03000509000000000000" pitchFamily="65" charset="-120"/>
                <a:ea typeface="標楷體" panose="03000509000000000000" pitchFamily="65" charset="-120"/>
              </a:rPr>
              <a:t>會</a:t>
            </a:r>
            <a:r>
              <a:rPr lang="en-US" altLang="zh-TW" sz="1600" dirty="0">
                <a:latin typeface="標楷體" panose="03000509000000000000" pitchFamily="65" charset="-120"/>
                <a:ea typeface="標楷體" panose="03000509000000000000" pitchFamily="65" charset="-120"/>
              </a:rPr>
              <a:t>(</a:t>
            </a:r>
            <a:r>
              <a:rPr lang="zh-TW" altLang="en-US" sz="1600" dirty="0">
                <a:latin typeface="標楷體" panose="03000509000000000000" pitchFamily="65" charset="-120"/>
                <a:ea typeface="標楷體" panose="03000509000000000000" pitchFamily="65" charset="-120"/>
              </a:rPr>
              <a:t>簽名</a:t>
            </a:r>
            <a:r>
              <a:rPr lang="en-US" altLang="zh-TW" sz="1600"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en-US" altLang="zh-TW" sz="1600" dirty="0">
              <a:latin typeface="標楷體" panose="03000509000000000000" pitchFamily="65" charset="-120"/>
              <a:ea typeface="標楷體" panose="03000509000000000000" pitchFamily="65" charset="-120"/>
            </a:endParaRPr>
          </a:p>
          <a:p>
            <a:endParaRPr lang="zh-TW"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論文已修改完成</a:t>
            </a:r>
          </a:p>
          <a:p>
            <a:r>
              <a:rPr lang="zh-TW" altLang="zh-TW" sz="1600" dirty="0">
                <a:latin typeface="標楷體" panose="03000509000000000000" pitchFamily="65" charset="-120"/>
                <a:ea typeface="標楷體" panose="03000509000000000000" pitchFamily="65" charset="-120"/>
              </a:rPr>
              <a:t>指導教授：</a:t>
            </a:r>
            <a:r>
              <a:rPr lang="en-US" altLang="zh-TW" sz="1600"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陳小伶     </a:t>
            </a:r>
            <a:r>
              <a:rPr lang="zh-TW" altLang="zh-TW" sz="1600" u="sng" dirty="0">
                <a:latin typeface="標楷體" panose="03000509000000000000" pitchFamily="65" charset="-120"/>
                <a:ea typeface="標楷體" panose="03000509000000000000" pitchFamily="65" charset="-120"/>
              </a:rPr>
              <a:t>＜簽名＞</a:t>
            </a:r>
            <a:r>
              <a:rPr lang="en-US" altLang="zh-TW" sz="1600" u="sng"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日期</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           </a:t>
            </a:r>
            <a:endParaRPr lang="zh-TW" altLang="zh-TW" sz="1600" dirty="0">
              <a:latin typeface="標楷體" panose="03000509000000000000" pitchFamily="65" charset="-120"/>
              <a:ea typeface="標楷體" panose="03000509000000000000" pitchFamily="65" charset="-120"/>
            </a:endParaRPr>
          </a:p>
          <a:p>
            <a:r>
              <a:rPr lang="zh-TW" altLang="zh-TW" sz="1600" dirty="0">
                <a:latin typeface="標楷體" panose="03000509000000000000" pitchFamily="65" charset="-120"/>
                <a:ea typeface="標楷體" panose="03000509000000000000" pitchFamily="65" charset="-120"/>
              </a:rPr>
              <a:t>系所主任：</a:t>
            </a:r>
            <a:r>
              <a:rPr lang="en-US" altLang="zh-TW" sz="1600"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	     </a:t>
            </a:r>
            <a:r>
              <a:rPr lang="zh-TW" altLang="zh-TW" sz="1600" u="sng" dirty="0">
                <a:latin typeface="標楷體" panose="03000509000000000000" pitchFamily="65" charset="-120"/>
                <a:ea typeface="標楷體" panose="03000509000000000000" pitchFamily="65" charset="-120"/>
              </a:rPr>
              <a:t>＜簽名＞</a:t>
            </a:r>
            <a:r>
              <a:rPr lang="en-US" altLang="zh-TW" sz="1600" u="sng" dirty="0">
                <a:latin typeface="標楷體" panose="03000509000000000000" pitchFamily="65" charset="-120"/>
                <a:ea typeface="標楷體" panose="03000509000000000000" pitchFamily="65" charset="-120"/>
              </a:rPr>
              <a:t>	</a:t>
            </a:r>
            <a:r>
              <a:rPr lang="zh-TW" altLang="en-US" sz="1600" u="sng" dirty="0">
                <a:latin typeface="標楷體" panose="03000509000000000000" pitchFamily="65" charset="-120"/>
                <a:ea typeface="標楷體" panose="03000509000000000000" pitchFamily="65" charset="-120"/>
              </a:rPr>
              <a:t>                </a:t>
            </a:r>
            <a:r>
              <a:rPr lang="en-US" altLang="zh-TW" sz="1600" u="sng" dirty="0">
                <a:latin typeface="標楷體" panose="03000509000000000000" pitchFamily="65" charset="-120"/>
                <a:ea typeface="標楷體" panose="03000509000000000000" pitchFamily="65" charset="-120"/>
              </a:rPr>
              <a:t>(</a:t>
            </a:r>
            <a:r>
              <a:rPr lang="zh-TW" altLang="en-US" sz="1600" u="sng" dirty="0">
                <a:latin typeface="標楷體" panose="03000509000000000000" pitchFamily="65" charset="-120"/>
                <a:ea typeface="標楷體" panose="03000509000000000000" pitchFamily="65" charset="-120"/>
              </a:rPr>
              <a:t>日期</a:t>
            </a:r>
            <a:r>
              <a:rPr lang="en-US" altLang="zh-TW" sz="1600" u="sng" dirty="0">
                <a:latin typeface="標楷體" panose="03000509000000000000" pitchFamily="65" charset="-120"/>
                <a:ea typeface="標楷體" panose="03000509000000000000" pitchFamily="65" charset="-120"/>
              </a:rPr>
              <a:t>)</a:t>
            </a:r>
            <a:endParaRPr lang="zh-TW" altLang="zh-TW" sz="1600" dirty="0">
              <a:latin typeface="標楷體" panose="03000509000000000000" pitchFamily="65" charset="-120"/>
              <a:ea typeface="標楷體" panose="03000509000000000000" pitchFamily="65" charset="-120"/>
            </a:endParaRPr>
          </a:p>
        </p:txBody>
      </p:sp>
      <p:graphicFrame>
        <p:nvGraphicFramePr>
          <p:cNvPr id="7" name="表格 7">
            <a:extLst>
              <a:ext uri="{FF2B5EF4-FFF2-40B4-BE49-F238E27FC236}">
                <a16:creationId xmlns:a16="http://schemas.microsoft.com/office/drawing/2014/main" id="{B45ADA7D-3E80-491F-9A7A-207373724772}"/>
              </a:ext>
            </a:extLst>
          </p:cNvPr>
          <p:cNvGraphicFramePr>
            <a:graphicFrameLocks noGrp="1"/>
          </p:cNvGraphicFramePr>
          <p:nvPr>
            <p:extLst>
              <p:ext uri="{D42A27DB-BD31-4B8C-83A1-F6EECF244321}">
                <p14:modId xmlns:p14="http://schemas.microsoft.com/office/powerpoint/2010/main" val="3328676714"/>
              </p:ext>
            </p:extLst>
          </p:nvPr>
        </p:nvGraphicFramePr>
        <p:xfrm>
          <a:off x="1014152" y="3112884"/>
          <a:ext cx="7557192" cy="1841500"/>
        </p:xfrm>
        <a:graphic>
          <a:graphicData uri="http://schemas.openxmlformats.org/drawingml/2006/table">
            <a:tbl>
              <a:tblPr firstRow="1" bandRow="1">
                <a:tableStyleId>{5940675A-B579-460E-94D1-54222C63F5DA}</a:tableStyleId>
              </a:tblPr>
              <a:tblGrid>
                <a:gridCol w="2519064">
                  <a:extLst>
                    <a:ext uri="{9D8B030D-6E8A-4147-A177-3AD203B41FA5}">
                      <a16:colId xmlns:a16="http://schemas.microsoft.com/office/drawing/2014/main" val="284620684"/>
                    </a:ext>
                  </a:extLst>
                </a:gridCol>
                <a:gridCol w="2519064">
                  <a:extLst>
                    <a:ext uri="{9D8B030D-6E8A-4147-A177-3AD203B41FA5}">
                      <a16:colId xmlns:a16="http://schemas.microsoft.com/office/drawing/2014/main" val="2557732885"/>
                    </a:ext>
                  </a:extLst>
                </a:gridCol>
                <a:gridCol w="2519064">
                  <a:extLst>
                    <a:ext uri="{9D8B030D-6E8A-4147-A177-3AD203B41FA5}">
                      <a16:colId xmlns:a16="http://schemas.microsoft.com/office/drawing/2014/main" val="2728904102"/>
                    </a:ext>
                  </a:extLst>
                </a:gridCol>
              </a:tblGrid>
              <a:tr h="460375">
                <a:tc>
                  <a:txBody>
                    <a:bodyPr/>
                    <a:lstStyle/>
                    <a:p>
                      <a:pPr algn="ctr"/>
                      <a:r>
                        <a:rPr lang="zh-TW" altLang="en-US" dirty="0">
                          <a:latin typeface="標楷體" panose="03000509000000000000" pitchFamily="65" charset="-120"/>
                          <a:ea typeface="標楷體" panose="03000509000000000000" pitchFamily="65" charset="-120"/>
                        </a:rPr>
                        <a:t>委員</a:t>
                      </a:r>
                    </a:p>
                  </a:txBody>
                  <a:tcPr anchor="ctr"/>
                </a:tc>
                <a:tc>
                  <a:txBody>
                    <a:bodyPr/>
                    <a:lstStyle/>
                    <a:p>
                      <a:pPr algn="ctr"/>
                      <a:r>
                        <a:rPr lang="zh-TW" altLang="en-US" dirty="0">
                          <a:latin typeface="標楷體" panose="03000509000000000000" pitchFamily="65" charset="-120"/>
                          <a:ea typeface="標楷體" panose="03000509000000000000" pitchFamily="65" charset="-120"/>
                        </a:rPr>
                        <a:t>姓名</a:t>
                      </a:r>
                    </a:p>
                  </a:txBody>
                  <a:tcPr anchor="ctr"/>
                </a:tc>
                <a:tc>
                  <a:txBody>
                    <a:bodyPr/>
                    <a:lstStyle/>
                    <a:p>
                      <a:pPr algn="ctr"/>
                      <a:r>
                        <a:rPr lang="zh-TW" altLang="en-US" dirty="0">
                          <a:latin typeface="標楷體" panose="03000509000000000000" pitchFamily="65" charset="-120"/>
                          <a:ea typeface="標楷體" panose="03000509000000000000" pitchFamily="65" charset="-120"/>
                        </a:rPr>
                        <a:t>簽名</a:t>
                      </a:r>
                    </a:p>
                  </a:txBody>
                  <a:tcPr anchor="ctr"/>
                </a:tc>
                <a:extLst>
                  <a:ext uri="{0D108BD9-81ED-4DB2-BD59-A6C34878D82A}">
                    <a16:rowId xmlns:a16="http://schemas.microsoft.com/office/drawing/2014/main" val="1792141206"/>
                  </a:ext>
                </a:extLst>
              </a:tr>
              <a:tr h="460375">
                <a:tc>
                  <a:txBody>
                    <a:bodyPr/>
                    <a:lstStyle/>
                    <a:p>
                      <a:pPr algn="ctr"/>
                      <a:r>
                        <a:rPr lang="zh-TW" altLang="en-US" dirty="0">
                          <a:latin typeface="標楷體" panose="03000509000000000000" pitchFamily="65" charset="-120"/>
                          <a:ea typeface="標楷體" panose="03000509000000000000" pitchFamily="65" charset="-120"/>
                        </a:rPr>
                        <a:t>召集人</a:t>
                      </a:r>
                    </a:p>
                  </a:txBody>
                  <a:tcPr anchor="ctr"/>
                </a:tc>
                <a:tc>
                  <a:txBody>
                    <a:bodyPr/>
                    <a:lstStyle/>
                    <a:p>
                      <a:pPr algn="ctr"/>
                      <a:r>
                        <a:rPr lang="zh-TW" altLang="en-US" sz="18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992057265"/>
                  </a:ext>
                </a:extLst>
              </a:tr>
              <a:tr h="460375">
                <a:tc rowSpan="2">
                  <a:txBody>
                    <a:bodyPr/>
                    <a:lstStyle/>
                    <a:p>
                      <a:pPr algn="ctr"/>
                      <a:r>
                        <a:rPr lang="zh-TW" altLang="en-US" dirty="0">
                          <a:latin typeface="標楷體" panose="03000509000000000000" pitchFamily="65" charset="-120"/>
                          <a:ea typeface="標楷體" panose="03000509000000000000" pitchFamily="65" charset="-120"/>
                        </a:rPr>
                        <a:t>口試委員</a:t>
                      </a:r>
                    </a:p>
                  </a:txBody>
                  <a:tcPr anchor="ctr"/>
                </a:tc>
                <a:tc>
                  <a:txBody>
                    <a:bodyPr/>
                    <a:lstStyle/>
                    <a:p>
                      <a:pPr algn="ctr"/>
                      <a:r>
                        <a:rPr lang="zh-TW" altLang="en-US" sz="1800" dirty="0">
                          <a:effectLst/>
                          <a:latin typeface="標楷體" panose="03000509000000000000" pitchFamily="65" charset="-120"/>
                          <a:ea typeface="標楷體" panose="03000509000000000000" pitchFamily="65" charset="-120"/>
                        </a:rPr>
                        <a:t>陳小伶</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162865981"/>
                  </a:ext>
                </a:extLst>
              </a:tr>
              <a:tr h="460375">
                <a:tc vMerge="1">
                  <a:txBody>
                    <a:bodyPr/>
                    <a:lstStyle/>
                    <a:p>
                      <a:pPr algn="ct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r>
                        <a:rPr lang="zh-TW" altLang="en-US" sz="1800" kern="100" dirty="0">
                          <a:effectLst/>
                          <a:latin typeface="標楷體" panose="03000509000000000000" pitchFamily="65" charset="-120"/>
                          <a:ea typeface="標楷體" panose="03000509000000000000" pitchFamily="65" charset="-120"/>
                        </a:rPr>
                        <a:t>鄭大明</a:t>
                      </a:r>
                      <a:endParaRPr lang="zh-TW" altLang="en-US" dirty="0">
                        <a:latin typeface="標楷體" panose="03000509000000000000" pitchFamily="65" charset="-120"/>
                        <a:ea typeface="標楷體" panose="03000509000000000000" pitchFamily="65" charset="-120"/>
                      </a:endParaRPr>
                    </a:p>
                  </a:txBody>
                  <a:tcPr anchor="ctr"/>
                </a:tc>
                <a:tc>
                  <a:txBody>
                    <a:bodyPr/>
                    <a:lstStyle/>
                    <a:p>
                      <a:pPr algn="ctr"/>
                      <a:endParaRPr lang="zh-TW" altLang="en-US" dirty="0">
                        <a:latin typeface="標楷體" panose="03000509000000000000" pitchFamily="65" charset="-120"/>
                        <a:ea typeface="標楷體" panose="03000509000000000000" pitchFamily="65" charset="-120"/>
                      </a:endParaRPr>
                    </a:p>
                  </a:txBody>
                  <a:tcPr anchor="ctr"/>
                </a:tc>
                <a:extLst>
                  <a:ext uri="{0D108BD9-81ED-4DB2-BD59-A6C34878D82A}">
                    <a16:rowId xmlns:a16="http://schemas.microsoft.com/office/drawing/2014/main" val="3250951057"/>
                  </a:ext>
                </a:extLst>
              </a:tr>
            </a:tbl>
          </a:graphicData>
        </a:graphic>
      </p:graphicFrame>
      <p:sp>
        <p:nvSpPr>
          <p:cNvPr id="5" name="橢圓形圖說文字 4"/>
          <p:cNvSpPr/>
          <p:nvPr/>
        </p:nvSpPr>
        <p:spPr>
          <a:xfrm flipH="1">
            <a:off x="307570" y="3197238"/>
            <a:ext cx="1305097" cy="503152"/>
          </a:xfrm>
          <a:prstGeom prst="wedgeEllipseCallout">
            <a:avLst>
              <a:gd name="adj1" fmla="val -75755"/>
              <a:gd name="adj2" fmla="val 6652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812589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846974" y="239301"/>
            <a:ext cx="8351521" cy="646331"/>
          </a:xfrm>
          <a:prstGeom prst="rect">
            <a:avLst/>
          </a:prstGeom>
        </p:spPr>
        <p:txBody>
          <a:bodyPr wrap="square">
            <a:spAutoFit/>
          </a:bodyPr>
          <a:lstStyle/>
          <a:p>
            <a:pPr algn="ctr"/>
            <a:r>
              <a:rPr lang="en-US" altLang="zh-TW" dirty="0" err="1"/>
              <a:t>Chaoyang</a:t>
            </a:r>
            <a:r>
              <a:rPr lang="en-US" altLang="zh-TW" dirty="0"/>
              <a:t> University of Technology</a:t>
            </a:r>
            <a:endParaRPr lang="zh-TW" altLang="zh-TW" dirty="0"/>
          </a:p>
          <a:p>
            <a:pPr algn="ctr"/>
            <a:r>
              <a:rPr lang="en-US" altLang="zh-TW" dirty="0"/>
              <a:t>Verification Letter from the Oral Examination Committee</a:t>
            </a:r>
            <a:endParaRPr lang="zh-TW" altLang="zh-TW" dirty="0"/>
          </a:p>
        </p:txBody>
      </p:sp>
      <p:graphicFrame>
        <p:nvGraphicFramePr>
          <p:cNvPr id="3" name="表格 2"/>
          <p:cNvGraphicFramePr>
            <a:graphicFrameLocks noGrp="1"/>
          </p:cNvGraphicFramePr>
          <p:nvPr>
            <p:extLst>
              <p:ext uri="{D42A27DB-BD31-4B8C-83A1-F6EECF244321}">
                <p14:modId xmlns:p14="http://schemas.microsoft.com/office/powerpoint/2010/main" val="3465810767"/>
              </p:ext>
            </p:extLst>
          </p:nvPr>
        </p:nvGraphicFramePr>
        <p:xfrm>
          <a:off x="750914" y="2335182"/>
          <a:ext cx="8637849" cy="2552754"/>
        </p:xfrm>
        <a:graphic>
          <a:graphicData uri="http://schemas.openxmlformats.org/drawingml/2006/table">
            <a:tbl>
              <a:tblPr firstRow="1" firstCol="1" lastRow="1" lastCol="1" bandRow="1" bandCol="1">
                <a:tableStyleId>{5940675A-B579-460E-94D1-54222C63F5DA}</a:tableStyleId>
              </a:tblPr>
              <a:tblGrid>
                <a:gridCol w="2879283">
                  <a:extLst>
                    <a:ext uri="{9D8B030D-6E8A-4147-A177-3AD203B41FA5}">
                      <a16:colId xmlns:a16="http://schemas.microsoft.com/office/drawing/2014/main" val="20000"/>
                    </a:ext>
                  </a:extLst>
                </a:gridCol>
                <a:gridCol w="2879283">
                  <a:extLst>
                    <a:ext uri="{9D8B030D-6E8A-4147-A177-3AD203B41FA5}">
                      <a16:colId xmlns:a16="http://schemas.microsoft.com/office/drawing/2014/main" val="20001"/>
                    </a:ext>
                  </a:extLst>
                </a:gridCol>
                <a:gridCol w="2879283">
                  <a:extLst>
                    <a:ext uri="{9D8B030D-6E8A-4147-A177-3AD203B41FA5}">
                      <a16:colId xmlns:a16="http://schemas.microsoft.com/office/drawing/2014/main" val="20002"/>
                    </a:ext>
                  </a:extLst>
                </a:gridCol>
              </a:tblGrid>
              <a:tr h="425459">
                <a:tc rowSpan="2">
                  <a:txBody>
                    <a:bodyPr/>
                    <a:lstStyle/>
                    <a:p>
                      <a:pPr algn="ctr">
                        <a:spcBef>
                          <a:spcPts val="25"/>
                        </a:spcBef>
                        <a:spcAft>
                          <a:spcPts val="0"/>
                        </a:spcAft>
                      </a:pPr>
                      <a:r>
                        <a:rPr lang="en-US" sz="1200" spc="-10" dirty="0">
                          <a:effectLst/>
                          <a:latin typeface="Times New Roman" panose="02020603050405020304" pitchFamily="18" charset="0"/>
                          <a:cs typeface="Times New Roman" panose="02020603050405020304" pitchFamily="18" charset="0"/>
                        </a:rPr>
                        <a:t>Committee </a:t>
                      </a:r>
                    </a:p>
                    <a:p>
                      <a:pPr algn="ctr">
                        <a:spcBef>
                          <a:spcPts val="25"/>
                        </a:spcBef>
                        <a:spcAft>
                          <a:spcPts val="0"/>
                        </a:spcAft>
                      </a:pPr>
                      <a:r>
                        <a:rPr lang="en-US" sz="1200" spc="-10" dirty="0">
                          <a:effectLst/>
                          <a:latin typeface="Times New Roman" panose="02020603050405020304" pitchFamily="18" charset="0"/>
                          <a:cs typeface="Times New Roman" panose="02020603050405020304" pitchFamily="18" charset="0"/>
                        </a:rPr>
                        <a:t>Chairperson</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marL="162560" marR="156845" algn="ctr">
                        <a:lnSpc>
                          <a:spcPct val="150000"/>
                        </a:lnSpc>
                        <a:spcBef>
                          <a:spcPts val="82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0"/>
                  </a:ext>
                </a:extLst>
              </a:tr>
              <a:tr h="425459">
                <a:tc vMerge="1">
                  <a:txBody>
                    <a:bodyPr/>
                    <a:lstStyle/>
                    <a:p>
                      <a:endParaRPr lang="zh-TW" altLang="en-US"/>
                    </a:p>
                  </a:txBody>
                  <a:tcPr/>
                </a:tc>
                <a:tc>
                  <a:txBody>
                    <a:bodyPr/>
                    <a:lstStyle/>
                    <a:p>
                      <a:pPr marL="161290" marR="156845" algn="ctr">
                        <a:lnSpc>
                          <a:spcPct val="150000"/>
                        </a:lnSpc>
                        <a:spcBef>
                          <a:spcPts val="825"/>
                        </a:spcBef>
                        <a:spcAft>
                          <a:spcPts val="0"/>
                        </a:spcAft>
                      </a:pPr>
                      <a:r>
                        <a:rPr lang="en-US" sz="1200" spc="-10" dirty="0">
                          <a:effectLst/>
                          <a:latin typeface="Times New Roman" panose="02020603050405020304" pitchFamily="18" charset="0"/>
                          <a:cs typeface="Times New Roman" panose="02020603050405020304" pitchFamily="18" charset="0"/>
                        </a:rPr>
                        <a:t>Signature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zh-TW" sz="120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1"/>
                  </a:ext>
                </a:extLst>
              </a:tr>
              <a:tr h="425459">
                <a:tc rowSpan="4">
                  <a:txBody>
                    <a:bodyPr/>
                    <a:lstStyle/>
                    <a:p>
                      <a:pPr algn="ctr">
                        <a:spcAft>
                          <a:spcPts val="0"/>
                        </a:spcAft>
                      </a:pPr>
                      <a:r>
                        <a:rPr lang="en-US" sz="1200" spc="-10" dirty="0">
                          <a:effectLst/>
                          <a:latin typeface="Times New Roman" panose="02020603050405020304" pitchFamily="18" charset="0"/>
                          <a:cs typeface="Times New Roman" panose="02020603050405020304" pitchFamily="18" charset="0"/>
                        </a:rPr>
                        <a:t>Additional </a:t>
                      </a:r>
                    </a:p>
                    <a:p>
                      <a:pPr algn="ctr">
                        <a:spcAft>
                          <a:spcPts val="0"/>
                        </a:spcAft>
                      </a:pPr>
                      <a:r>
                        <a:rPr lang="en-US" sz="1200" spc="-10" dirty="0">
                          <a:effectLst/>
                          <a:latin typeface="Times New Roman" panose="02020603050405020304" pitchFamily="18" charset="0"/>
                          <a:cs typeface="Times New Roman" panose="02020603050405020304" pitchFamily="18" charset="0"/>
                        </a:rPr>
                        <a:t>Committee member</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marL="162560" marR="156845" algn="ctr">
                        <a:lnSpc>
                          <a:spcPct val="150000"/>
                        </a:lnSpc>
                        <a:spcBef>
                          <a:spcPts val="82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a:effectLst/>
                        </a:rPr>
                        <a:t> </a:t>
                      </a:r>
                      <a:endParaRPr lang="zh-TW" sz="120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2"/>
                  </a:ext>
                </a:extLst>
              </a:tr>
              <a:tr h="425459">
                <a:tc vMerge="1">
                  <a:txBody>
                    <a:bodyPr/>
                    <a:lstStyle/>
                    <a:p>
                      <a:endParaRPr lang="zh-TW" altLang="en-US" dirty="0"/>
                    </a:p>
                  </a:txBody>
                  <a:tcPr marL="0" marR="0" marT="0" marB="0"/>
                </a:tc>
                <a:tc>
                  <a:txBody>
                    <a:bodyPr/>
                    <a:lstStyle/>
                    <a:p>
                      <a:pPr marL="160655" marR="156845" algn="ctr">
                        <a:lnSpc>
                          <a:spcPct val="150000"/>
                        </a:lnSpc>
                        <a:spcBef>
                          <a:spcPts val="825"/>
                        </a:spcBef>
                        <a:spcAft>
                          <a:spcPts val="0"/>
                        </a:spcAft>
                      </a:pPr>
                      <a:r>
                        <a:rPr lang="en-US" sz="1200" spc="-10" dirty="0">
                          <a:effectLst/>
                          <a:latin typeface="Times New Roman" panose="02020603050405020304" pitchFamily="18" charset="0"/>
                          <a:cs typeface="Times New Roman" panose="02020603050405020304" pitchFamily="18" charset="0"/>
                        </a:rPr>
                        <a:t>Signature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3"/>
                  </a:ext>
                </a:extLst>
              </a:tr>
              <a:tr h="425459">
                <a:tc vMerge="1">
                  <a:txBody>
                    <a:bodyPr/>
                    <a:lstStyle/>
                    <a:p>
                      <a:endParaRPr lang="zh-TW" altLang="en-US" dirty="0"/>
                    </a:p>
                  </a:txBody>
                  <a:tcPr marL="0" marR="0" marT="0" marB="0"/>
                </a:tc>
                <a:tc>
                  <a:txBody>
                    <a:bodyPr/>
                    <a:lstStyle/>
                    <a:p>
                      <a:pPr marL="162560" marR="156845" algn="ctr">
                        <a:lnSpc>
                          <a:spcPct val="150000"/>
                        </a:lnSpc>
                        <a:spcBef>
                          <a:spcPts val="835"/>
                        </a:spcBef>
                        <a:spcAft>
                          <a:spcPts val="0"/>
                        </a:spcAft>
                      </a:pPr>
                      <a:r>
                        <a:rPr lang="en-US" sz="1200" spc="-20" dirty="0">
                          <a:effectLst/>
                          <a:latin typeface="Times New Roman" panose="02020603050405020304" pitchFamily="18" charset="0"/>
                          <a:cs typeface="Times New Roman" panose="02020603050405020304" pitchFamily="18" charset="0"/>
                        </a:rPr>
                        <a:t>Name</a:t>
                      </a:r>
                      <a:endParaRPr lang="zh-TW" sz="12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0" marR="0" marT="0" marB="0" anchor="ctr"/>
                </a:tc>
                <a:tc>
                  <a:txBody>
                    <a:bodyPr/>
                    <a:lstStyle/>
                    <a:p>
                      <a:pPr algn="ctr">
                        <a:spcAft>
                          <a:spcPts val="0"/>
                        </a:spcAft>
                      </a:pPr>
                      <a:r>
                        <a:rPr lang="en-US" sz="1200" dirty="0">
                          <a:effectLst/>
                        </a:rPr>
                        <a:t> </a:t>
                      </a:r>
                      <a:endParaRPr lang="zh-TW" sz="1200" dirty="0">
                        <a:effectLst/>
                        <a:latin typeface="標楷體" panose="03000509000000000000" pitchFamily="65" charset="-120"/>
                        <a:ea typeface="標楷體" panose="03000509000000000000" pitchFamily="65" charset="-120"/>
                      </a:endParaRPr>
                    </a:p>
                  </a:txBody>
                  <a:tcPr marL="0" marR="0" marT="0" marB="0" anchor="ctr"/>
                </a:tc>
                <a:extLst>
                  <a:ext uri="{0D108BD9-81ED-4DB2-BD59-A6C34878D82A}">
                    <a16:rowId xmlns:a16="http://schemas.microsoft.com/office/drawing/2014/main" val="10004"/>
                  </a:ext>
                </a:extLst>
              </a:tr>
              <a:tr h="425459">
                <a:tc vMerge="1">
                  <a:txBody>
                    <a:bodyPr/>
                    <a:lstStyle/>
                    <a:p>
                      <a:endParaRPr lang="zh-TW" altLang="en-US" dirty="0"/>
                    </a:p>
                  </a:txBody>
                  <a:tcPr marL="0" marR="0" marT="0" marB="0"/>
                </a:tc>
                <a:tc>
                  <a:txBody>
                    <a:bodyPr/>
                    <a:lstStyle/>
                    <a:p>
                      <a:pPr algn="ctr"/>
                      <a:r>
                        <a:rPr lang="en-US" sz="1200" spc="-10" dirty="0">
                          <a:effectLst/>
                          <a:latin typeface="Times New Roman" panose="02020603050405020304" pitchFamily="18" charset="0"/>
                          <a:cs typeface="Times New Roman" panose="02020603050405020304" pitchFamily="18" charset="0"/>
                        </a:rPr>
                        <a:t>Signature</a:t>
                      </a:r>
                      <a:endParaRPr lang="zh-TW" altLang="en-US" dirty="0"/>
                    </a:p>
                  </a:txBody>
                  <a:tcPr marL="0" marR="0" marT="0" marB="0" anchor="ctr"/>
                </a:tc>
                <a:tc>
                  <a:txBody>
                    <a:bodyPr/>
                    <a:lstStyle/>
                    <a:p>
                      <a:pPr algn="ctr"/>
                      <a:r>
                        <a:rPr lang="en-US" sz="1200" dirty="0">
                          <a:effectLst/>
                        </a:rPr>
                        <a:t> </a:t>
                      </a:r>
                      <a:endParaRPr lang="zh-TW" altLang="en-US" dirty="0"/>
                    </a:p>
                  </a:txBody>
                  <a:tcPr marL="0" marR="0" marT="0" marB="0" anchor="ctr"/>
                </a:tc>
                <a:extLst>
                  <a:ext uri="{0D108BD9-81ED-4DB2-BD59-A6C34878D82A}">
                    <a16:rowId xmlns:a16="http://schemas.microsoft.com/office/drawing/2014/main" val="2115215419"/>
                  </a:ext>
                </a:extLst>
              </a:tr>
            </a:tbl>
          </a:graphicData>
        </a:graphic>
      </p:graphicFrame>
      <p:sp>
        <p:nvSpPr>
          <p:cNvPr id="13" name="文字方塊 12"/>
          <p:cNvSpPr txBox="1"/>
          <p:nvPr/>
        </p:nvSpPr>
        <p:spPr>
          <a:xfrm>
            <a:off x="894078" y="950187"/>
            <a:ext cx="7460213" cy="1200329"/>
          </a:xfrm>
          <a:prstGeom prst="rect">
            <a:avLst/>
          </a:prstGeom>
          <a:noFill/>
        </p:spPr>
        <p:txBody>
          <a:bodyPr wrap="square" rtlCol="0">
            <a:spAutoFit/>
          </a:bodyPr>
          <a:lstStyle/>
          <a:p>
            <a:r>
              <a:rPr lang="en-US" altLang="zh-TW" sz="1200" dirty="0">
                <a:latin typeface="Times New Roman" panose="02020603050405020304" pitchFamily="18" charset="0"/>
                <a:cs typeface="Times New Roman" panose="02020603050405020304" pitchFamily="18" charset="0"/>
              </a:rPr>
              <a:t>Department:</a:t>
            </a:r>
            <a:r>
              <a:rPr lang="en-US" altLang="zh-TW"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p>
          <a:p>
            <a:r>
              <a:rPr lang="en-US" altLang="zh-TW" sz="1200" dirty="0">
                <a:latin typeface="Times New Roman" panose="02020603050405020304" pitchFamily="18" charset="0"/>
                <a:cs typeface="Times New Roman" panose="02020603050405020304" pitchFamily="18" charset="0"/>
              </a:rPr>
              <a:t>Student Name:</a:t>
            </a:r>
            <a:r>
              <a:rPr lang="en-US" altLang="zh-TW"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r>
              <a:rPr lang="en-US" altLang="zh-TW" sz="1200" u="sng" dirty="0">
                <a:latin typeface="Times New Roman" panose="02020603050405020304" pitchFamily="18" charset="0"/>
                <a:cs typeface="Times New Roman" panose="02020603050405020304" pitchFamily="18" charset="0"/>
              </a:rPr>
              <a:t>		</a:t>
            </a:r>
            <a:r>
              <a:rPr lang="zh-TW" altLang="en-US" sz="1200"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Student ID Number:______________	</a:t>
            </a:r>
            <a:r>
              <a:rPr lang="zh-TW" altLang="en-US" sz="1200" dirty="0">
                <a:latin typeface="Times New Roman" panose="02020603050405020304" pitchFamily="18" charset="0"/>
                <a:cs typeface="Times New Roman" panose="02020603050405020304" pitchFamily="18" charset="0"/>
              </a:rPr>
              <a:t> </a:t>
            </a:r>
            <a:r>
              <a:rPr lang="zh-TW" altLang="en-US" sz="1200" u="sng" dirty="0">
                <a:latin typeface="Times New Roman" panose="02020603050405020304" pitchFamily="18" charset="0"/>
                <a:cs typeface="Times New Roman" panose="02020603050405020304" pitchFamily="18" charset="0"/>
              </a:rPr>
              <a:t>      </a:t>
            </a:r>
            <a:r>
              <a:rPr lang="en-US" altLang="zh-TW" sz="1200" dirty="0">
                <a:latin typeface="Times New Roman" panose="02020603050405020304" pitchFamily="18" charset="0"/>
                <a:cs typeface="Times New Roman" panose="02020603050405020304" pitchFamily="18" charset="0"/>
              </a:rPr>
              <a:t> </a:t>
            </a:r>
          </a:p>
          <a:p>
            <a:r>
              <a:rPr lang="en-US" altLang="zh-TW" sz="1200" dirty="0">
                <a:latin typeface="Times New Roman" panose="02020603050405020304" pitchFamily="18" charset="0"/>
                <a:cs typeface="Times New Roman" panose="02020603050405020304" pitchFamily="18" charset="0"/>
              </a:rPr>
              <a:t>Thesis/Dissertation Title:    </a:t>
            </a:r>
            <a:r>
              <a:rPr lang="en-US" altLang="zh-TW" sz="1200" u="sng" dirty="0">
                <a:latin typeface="Times New Roman" panose="02020603050405020304" pitchFamily="18" charset="0"/>
                <a:cs typeface="Times New Roman" panose="02020603050405020304" pitchFamily="18" charset="0"/>
              </a:rPr>
              <a:t>	</a:t>
            </a:r>
            <a:r>
              <a:rPr lang="zh-TW" altLang="en-US" sz="1200" u="sng" dirty="0">
                <a:latin typeface="Times New Roman" panose="02020603050405020304" pitchFamily="18" charset="0"/>
                <a:cs typeface="Times New Roman" panose="02020603050405020304" pitchFamily="18" charset="0"/>
              </a:rPr>
              <a:t>                                                       </a:t>
            </a:r>
            <a:r>
              <a:rPr lang="en-US" altLang="zh-TW" sz="1200" u="sng" dirty="0">
                <a:latin typeface="Times New Roman" panose="02020603050405020304" pitchFamily="18" charset="0"/>
                <a:cs typeface="Times New Roman" panose="02020603050405020304" pitchFamily="18" charset="0"/>
              </a:rPr>
              <a:t>	</a:t>
            </a:r>
          </a:p>
          <a:p>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This is to certify that the thesis above is completed, and that the oral defense of this thesis/ dissertation is passed on (</a:t>
            </a:r>
            <a:r>
              <a:rPr lang="en-US" altLang="zh-TW" sz="1200" dirty="0" err="1">
                <a:latin typeface="Times New Roman" panose="02020603050405020304" pitchFamily="18" charset="0"/>
                <a:cs typeface="Times New Roman" panose="02020603050405020304" pitchFamily="18" charset="0"/>
              </a:rPr>
              <a:t>dd</a:t>
            </a:r>
            <a:r>
              <a:rPr lang="en-US" altLang="zh-TW" sz="1200" dirty="0">
                <a:latin typeface="Times New Roman" panose="02020603050405020304" pitchFamily="18" charset="0"/>
                <a:cs typeface="Times New Roman" panose="02020603050405020304" pitchFamily="18" charset="0"/>
              </a:rPr>
              <a:t>/mm/</a:t>
            </a:r>
            <a:r>
              <a:rPr lang="en-US" altLang="zh-TW" sz="1200" dirty="0" err="1">
                <a:latin typeface="Times New Roman" panose="02020603050405020304" pitchFamily="18" charset="0"/>
                <a:cs typeface="Times New Roman" panose="02020603050405020304" pitchFamily="18" charset="0"/>
              </a:rPr>
              <a:t>yyyy</a:t>
            </a:r>
            <a:r>
              <a:rPr lang="en-US" altLang="zh-TW" sz="1200" dirty="0">
                <a:latin typeface="Times New Roman" panose="02020603050405020304" pitchFamily="18" charset="0"/>
                <a:cs typeface="Times New Roman" panose="02020603050405020304" pitchFamily="18" charset="0"/>
              </a:rPr>
              <a:t>) in accordance with decision of following committee members:</a:t>
            </a:r>
            <a:endParaRPr lang="zh-TW" altLang="zh-TW" sz="1200" dirty="0">
              <a:latin typeface="Times New Roman" panose="02020603050405020304" pitchFamily="18" charset="0"/>
              <a:cs typeface="Times New Roman" panose="02020603050405020304" pitchFamily="18" charset="0"/>
            </a:endParaRPr>
          </a:p>
        </p:txBody>
      </p:sp>
      <p:sp>
        <p:nvSpPr>
          <p:cNvPr id="26" name="文字方塊 25"/>
          <p:cNvSpPr txBox="1"/>
          <p:nvPr/>
        </p:nvSpPr>
        <p:spPr>
          <a:xfrm>
            <a:off x="712123" y="4887936"/>
            <a:ext cx="8351521" cy="1384995"/>
          </a:xfrm>
          <a:prstGeom prst="rect">
            <a:avLst/>
          </a:prstGeom>
          <a:noFill/>
        </p:spPr>
        <p:txBody>
          <a:bodyPr wrap="square" rtlCol="0">
            <a:spAutoFit/>
          </a:bodyPr>
          <a:lstStyle/>
          <a:p>
            <a:r>
              <a:rPr lang="en-US" altLang="zh-TW" sz="1200" dirty="0">
                <a:latin typeface="Times New Roman" panose="02020603050405020304" pitchFamily="18" charset="0"/>
                <a:cs typeface="Times New Roman" panose="02020603050405020304" pitchFamily="18" charset="0"/>
              </a:rPr>
              <a:t>This thesis has been satisfactorily revised.</a:t>
            </a:r>
          </a:p>
          <a:p>
            <a:endParaRPr lang="en-US" altLang="zh-TW" sz="1200" dirty="0">
              <a:latin typeface="Times New Roman" panose="02020603050405020304" pitchFamily="18" charset="0"/>
              <a:cs typeface="Times New Roman" panose="02020603050405020304" pitchFamily="18" charset="0"/>
            </a:endParaRPr>
          </a:p>
          <a:p>
            <a:r>
              <a:rPr lang="en-US" altLang="zh-TW" sz="1200" u="sng" dirty="0">
                <a:latin typeface="Times New Roman" panose="02020603050405020304" pitchFamily="18" charset="0"/>
                <a:cs typeface="Times New Roman" panose="02020603050405020304" pitchFamily="18" charset="0"/>
              </a:rPr>
              <a:t>				</a:t>
            </a:r>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Signature of the Thesis/Dissertation Advisor</a:t>
            </a:r>
          </a:p>
          <a:p>
            <a:endParaRPr lang="en-US" altLang="zh-TW" sz="1200" dirty="0">
              <a:latin typeface="Times New Roman" panose="02020603050405020304" pitchFamily="18" charset="0"/>
              <a:cs typeface="Times New Roman" panose="02020603050405020304" pitchFamily="18" charset="0"/>
            </a:endParaRPr>
          </a:p>
          <a:p>
            <a:r>
              <a:rPr lang="en-US" altLang="zh-TW" sz="1200" u="sng" dirty="0">
                <a:latin typeface="Times New Roman" panose="02020603050405020304" pitchFamily="18" charset="0"/>
                <a:cs typeface="Times New Roman" panose="02020603050405020304" pitchFamily="18" charset="0"/>
              </a:rPr>
              <a:t>				</a:t>
            </a:r>
            <a:endParaRPr lang="zh-TW" altLang="zh-TW" sz="1200" dirty="0">
              <a:latin typeface="Times New Roman" panose="02020603050405020304" pitchFamily="18" charset="0"/>
              <a:cs typeface="Times New Roman" panose="02020603050405020304" pitchFamily="18" charset="0"/>
            </a:endParaRPr>
          </a:p>
          <a:p>
            <a:r>
              <a:rPr lang="en-US" altLang="zh-TW" sz="1200" dirty="0">
                <a:latin typeface="Times New Roman" panose="02020603050405020304" pitchFamily="18" charset="0"/>
                <a:cs typeface="Times New Roman" panose="02020603050405020304" pitchFamily="18" charset="0"/>
              </a:rPr>
              <a:t>Signature of the Chairperson of Department</a:t>
            </a:r>
            <a:endParaRPr lang="zh-TW" altLang="en-US" sz="1200" dirty="0">
              <a:latin typeface="Times New Roman" panose="02020603050405020304" pitchFamily="18" charset="0"/>
              <a:cs typeface="Times New Roman" panose="02020603050405020304" pitchFamily="18" charset="0"/>
            </a:endParaRPr>
          </a:p>
        </p:txBody>
      </p:sp>
      <p:sp>
        <p:nvSpPr>
          <p:cNvPr id="2" name="標題 1"/>
          <p:cNvSpPr>
            <a:spLocks noGrp="1"/>
          </p:cNvSpPr>
          <p:nvPr>
            <p:ph type="ctrTitle"/>
          </p:nvPr>
        </p:nvSpPr>
        <p:spPr/>
        <p:txBody>
          <a:bodyPr/>
          <a:lstStyle/>
          <a:p>
            <a:r>
              <a:rPr lang="en-US" altLang="zh-TW" dirty="0"/>
              <a:t> </a:t>
            </a:r>
            <a:endParaRPr lang="zh-TW" altLang="en-US" dirty="0"/>
          </a:p>
        </p:txBody>
      </p:sp>
      <p:sp>
        <p:nvSpPr>
          <p:cNvPr id="5" name="文字方塊 4"/>
          <p:cNvSpPr txBox="1"/>
          <p:nvPr/>
        </p:nvSpPr>
        <p:spPr>
          <a:xfrm>
            <a:off x="4887884" y="5235837"/>
            <a:ext cx="1723549" cy="276999"/>
          </a:xfrm>
          <a:prstGeom prst="rect">
            <a:avLst/>
          </a:prstGeom>
          <a:noFill/>
        </p:spPr>
        <p:txBody>
          <a:bodyPr wrap="none" rtlCol="0">
            <a:spAutoFit/>
          </a:bodyPr>
          <a:lstStyle/>
          <a:p>
            <a:r>
              <a:rPr lang="en-US" altLang="zh-TW" sz="1200" u="sng" dirty="0">
                <a:latin typeface="標楷體" panose="03000509000000000000" pitchFamily="65" charset="-120"/>
                <a:ea typeface="標楷體" panose="03000509000000000000" pitchFamily="65" charset="-120"/>
                <a:cs typeface="Times New Roman" panose="02020603050405020304" pitchFamily="18" charset="0"/>
              </a:rPr>
              <a:t> 	</a:t>
            </a:r>
            <a:r>
              <a:rPr lang="en-US" altLang="zh-TW" sz="1200" dirty="0">
                <a:latin typeface="標楷體" panose="03000509000000000000" pitchFamily="65" charset="-120"/>
                <a:ea typeface="標楷體" panose="03000509000000000000" pitchFamily="65" charset="-120"/>
                <a:cs typeface="Times New Roman" panose="02020603050405020304" pitchFamily="18" charset="0"/>
              </a:rPr>
              <a:t> (Date) </a:t>
            </a:r>
            <a:endParaRPr lang="zh-TW" altLang="en-US" sz="1200" dirty="0">
              <a:latin typeface="標楷體" panose="03000509000000000000" pitchFamily="65" charset="-120"/>
              <a:ea typeface="標楷體" panose="03000509000000000000" pitchFamily="65" charset="-120"/>
            </a:endParaRPr>
          </a:p>
        </p:txBody>
      </p:sp>
      <p:sp>
        <p:nvSpPr>
          <p:cNvPr id="9" name="文字方塊 8"/>
          <p:cNvSpPr txBox="1"/>
          <p:nvPr/>
        </p:nvSpPr>
        <p:spPr>
          <a:xfrm>
            <a:off x="4887884" y="5788663"/>
            <a:ext cx="1723549" cy="276999"/>
          </a:xfrm>
          <a:prstGeom prst="rect">
            <a:avLst/>
          </a:prstGeom>
          <a:noFill/>
        </p:spPr>
        <p:txBody>
          <a:bodyPr wrap="none" rtlCol="0">
            <a:spAutoFit/>
          </a:bodyPr>
          <a:lstStyle/>
          <a:p>
            <a:r>
              <a:rPr lang="en-US" altLang="zh-TW" sz="1200" u="sng" dirty="0">
                <a:latin typeface="標楷體" panose="03000509000000000000" pitchFamily="65" charset="-120"/>
                <a:ea typeface="標楷體" panose="03000509000000000000" pitchFamily="65" charset="-120"/>
                <a:cs typeface="Times New Roman" panose="02020603050405020304" pitchFamily="18" charset="0"/>
              </a:rPr>
              <a:t> 	</a:t>
            </a:r>
            <a:r>
              <a:rPr lang="en-US" altLang="zh-TW" sz="1200" dirty="0">
                <a:latin typeface="標楷體" panose="03000509000000000000" pitchFamily="65" charset="-120"/>
                <a:ea typeface="標楷體" panose="03000509000000000000" pitchFamily="65" charset="-120"/>
                <a:cs typeface="Times New Roman" panose="02020603050405020304" pitchFamily="18" charset="0"/>
              </a:rPr>
              <a:t> (Date) </a:t>
            </a:r>
            <a:endParaRPr lang="zh-TW" altLang="en-US" sz="1200" dirty="0">
              <a:latin typeface="標楷體" panose="03000509000000000000" pitchFamily="65" charset="-120"/>
              <a:ea typeface="標楷體" panose="03000509000000000000" pitchFamily="65" charset="-120"/>
            </a:endParaRPr>
          </a:p>
        </p:txBody>
      </p:sp>
      <p:sp>
        <p:nvSpPr>
          <p:cNvPr id="10" name="橢圓形圖說文字 9"/>
          <p:cNvSpPr/>
          <p:nvPr/>
        </p:nvSpPr>
        <p:spPr>
          <a:xfrm flipH="1">
            <a:off x="427431" y="2215071"/>
            <a:ext cx="1458538" cy="417584"/>
          </a:xfrm>
          <a:prstGeom prst="wedgeEllipseCallout">
            <a:avLst>
              <a:gd name="adj1" fmla="val -43456"/>
              <a:gd name="adj2" fmla="val 6220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1385635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8774" y="152399"/>
            <a:ext cx="8596668" cy="6647411"/>
          </a:xfrm>
        </p:spPr>
        <p:txBody>
          <a:bodyPr>
            <a:normAutofit fontScale="90000"/>
          </a:bodyPr>
          <a:lstStyle/>
          <a:p>
            <a:r>
              <a:rPr lang="zh-TW" altLang="en-US" sz="1200" dirty="0">
                <a:solidFill>
                  <a:schemeClr val="tx1"/>
                </a:solidFill>
                <a:latin typeface="標楷體" panose="03000509000000000000" pitchFamily="65" charset="-120"/>
                <a:ea typeface="標楷體" panose="03000509000000000000" pitchFamily="65" charset="-120"/>
              </a:rPr>
              <a:t>                                          </a:t>
            </a:r>
            <a:r>
              <a:rPr lang="zh-TW" altLang="en-US" sz="1800" dirty="0">
                <a:solidFill>
                  <a:schemeClr val="tx1"/>
                </a:solidFill>
                <a:latin typeface="標楷體" panose="03000509000000000000" pitchFamily="65" charset="-120"/>
                <a:ea typeface="標楷體" panose="03000509000000000000" pitchFamily="65" charset="-120"/>
              </a:rPr>
              <a:t>博、碩士論文授權書</a:t>
            </a:r>
            <a:br>
              <a:rPr lang="zh-TW" altLang="en-US" sz="1800" dirty="0">
                <a:solidFill>
                  <a:schemeClr val="tx1"/>
                </a:solidFill>
                <a:latin typeface="標楷體" panose="03000509000000000000" pitchFamily="65" charset="-120"/>
                <a:ea typeface="標楷體" panose="03000509000000000000" pitchFamily="65" charset="-120"/>
              </a:rPr>
            </a:br>
            <a:r>
              <a:rPr lang="zh-TW" altLang="en-US" sz="1800" dirty="0">
                <a:solidFill>
                  <a:schemeClr val="tx1"/>
                </a:solidFill>
                <a:latin typeface="標楷體" panose="03000509000000000000" pitchFamily="65" charset="-120"/>
                <a:ea typeface="標楷體" panose="03000509000000000000" pitchFamily="65" charset="-120"/>
              </a:rPr>
              <a:t>                         </a:t>
            </a:r>
            <a:r>
              <a:rPr lang="en-US" altLang="zh-TW" sz="1800" dirty="0">
                <a:solidFill>
                  <a:schemeClr val="tx1"/>
                </a:solidFill>
                <a:latin typeface="標楷體" panose="03000509000000000000" pitchFamily="65" charset="-120"/>
                <a:ea typeface="標楷體" panose="03000509000000000000" pitchFamily="65" charset="-120"/>
              </a:rPr>
              <a:t>Power of Attorney of Thesis/Dissertation</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本授權書所授權之論文為本人在朝陽科技大學＿＿＿＿＿＿＿＿系所＿＿＿＿＿組</a:t>
            </a:r>
            <a:br>
              <a:rPr lang="zh-TW" altLang="en-US"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＿＿＿＿＿學年度第＿＿＿學期取得＿＿＿士學位之論文。</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This thesis/dissertation authorized hereby is the        (Master/Doctoral) thesis accomplished by the grantor at                                (Department), </a:t>
            </a:r>
            <a:r>
              <a:rPr lang="en-US" altLang="zh-TW" sz="1200" dirty="0" err="1">
                <a:solidFill>
                  <a:schemeClr val="tx1"/>
                </a:solidFill>
                <a:latin typeface="標楷體" panose="03000509000000000000" pitchFamily="65" charset="-120"/>
                <a:ea typeface="標楷體" panose="03000509000000000000" pitchFamily="65" charset="-120"/>
              </a:rPr>
              <a:t>Chaoyang</a:t>
            </a:r>
            <a:r>
              <a:rPr lang="en-US" altLang="zh-TW" sz="1200" dirty="0">
                <a:solidFill>
                  <a:schemeClr val="tx1"/>
                </a:solidFill>
                <a:latin typeface="標楷體" panose="03000509000000000000" pitchFamily="65" charset="-120"/>
                <a:ea typeface="標楷體" panose="03000509000000000000" pitchFamily="65" charset="-120"/>
              </a:rPr>
              <a:t> University of Technology on the _______semester of the academic year of _______.</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論文名稱：                                                                   </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Thesis/Dissertation Title:                                                        </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同意</a:t>
            </a:r>
            <a:r>
              <a:rPr lang="en-US" altLang="zh-TW" sz="1200" dirty="0">
                <a:solidFill>
                  <a:schemeClr val="tx1"/>
                </a:solidFill>
                <a:latin typeface="標楷體" panose="03000509000000000000" pitchFamily="65" charset="-120"/>
                <a:ea typeface="標楷體" panose="03000509000000000000" pitchFamily="65" charset="-120"/>
              </a:rPr>
              <a:t>(Agree)    □</a:t>
            </a:r>
            <a:r>
              <a:rPr lang="zh-TW" altLang="en-US" sz="1200" dirty="0">
                <a:solidFill>
                  <a:schemeClr val="tx1"/>
                </a:solidFill>
                <a:latin typeface="標楷體" panose="03000509000000000000" pitchFamily="65" charset="-120"/>
                <a:ea typeface="標楷體" panose="03000509000000000000" pitchFamily="65" charset="-120"/>
              </a:rPr>
              <a:t>不同意</a:t>
            </a:r>
            <a:r>
              <a:rPr lang="en-US" altLang="zh-TW" sz="1200" dirty="0">
                <a:solidFill>
                  <a:schemeClr val="tx1"/>
                </a:solidFill>
                <a:latin typeface="標楷體" panose="03000509000000000000" pitchFamily="65" charset="-120"/>
                <a:ea typeface="標楷體" panose="03000509000000000000" pitchFamily="65" charset="-120"/>
              </a:rPr>
              <a:t>(Disagree)</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本人具有著作財產權之論文全文資料，授予教育部指定送繳之圖書館及本人畢業學校圖書館，為學術研究之目的以各種方法重製，或為上述目的再授權他人以各種方法重製，不限地域與時間。</a:t>
            </a:r>
            <a:r>
              <a:rPr lang="en-US" altLang="zh-TW" sz="1200" dirty="0">
                <a:solidFill>
                  <a:schemeClr val="tx1"/>
                </a:solidFill>
                <a:latin typeface="標楷體" panose="03000509000000000000" pitchFamily="65" charset="-120"/>
                <a:ea typeface="標楷體" panose="03000509000000000000" pitchFamily="65" charset="-120"/>
              </a:rPr>
              <a:t>I hereby authorized my Copyrighted full text thesis/dissertation to those libraries designated by MOE and Library of CYUT, it can be duplicated in any form exclusively for the purpose of academic research, or to recopy without the limit of region and time, and each person is allowed to make one copy only.</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上述授權內容無須訂立讓與及授權契約書；依本授權之發行權為非專屬性發行權利；依本授權所為之收錄、重製、發行及學術研發利用均為無償。上述同意與不同意之欄位若未勾選，本人同意視同授權。</a:t>
            </a:r>
            <a:br>
              <a:rPr lang="zh-TW" altLang="en-US"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The above-mentioned authorization doesn’t need to sign transferable or authorization contract.  This thesis is authorized to be preserved, copied, published and used for academic research for free. If the fields of agree or disagree are not checked, it deems I agree to authorize.</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指導教授姓名</a:t>
            </a:r>
            <a:r>
              <a:rPr lang="en-US" altLang="zh-TW" sz="1200" dirty="0">
                <a:solidFill>
                  <a:schemeClr val="tx1"/>
                </a:solidFill>
                <a:latin typeface="標楷體" panose="03000509000000000000" pitchFamily="65" charset="-120"/>
                <a:ea typeface="標楷體" panose="03000509000000000000" pitchFamily="65" charset="-120"/>
              </a:rPr>
              <a:t>(Advisor Name):</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學生簽名</a:t>
            </a:r>
            <a:r>
              <a:rPr lang="en-US" altLang="zh-TW" sz="1200" dirty="0">
                <a:solidFill>
                  <a:schemeClr val="tx1"/>
                </a:solidFill>
                <a:latin typeface="標楷體" panose="03000509000000000000" pitchFamily="65" charset="-120"/>
                <a:ea typeface="標楷體" panose="03000509000000000000" pitchFamily="65" charset="-120"/>
              </a:rPr>
              <a:t>(Student Signature): </a:t>
            </a: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                    </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學號</a:t>
            </a:r>
            <a:r>
              <a:rPr lang="en-US" altLang="zh-TW" sz="1200" dirty="0">
                <a:solidFill>
                  <a:schemeClr val="tx1"/>
                </a:solidFill>
                <a:latin typeface="標楷體" panose="03000509000000000000" pitchFamily="65" charset="-120"/>
                <a:ea typeface="標楷體" panose="03000509000000000000" pitchFamily="65" charset="-120"/>
              </a:rPr>
              <a:t>(Student ID Number):</a:t>
            </a:r>
            <a:br>
              <a:rPr lang="en-US" altLang="zh-TW" sz="1200" dirty="0">
                <a:solidFill>
                  <a:schemeClr val="tx1"/>
                </a:solidFill>
                <a:latin typeface="標楷體" panose="03000509000000000000" pitchFamily="65" charset="-120"/>
                <a:ea typeface="標楷體" panose="03000509000000000000" pitchFamily="65" charset="-120"/>
              </a:rPr>
            </a:br>
            <a:br>
              <a:rPr lang="en-US" altLang="zh-TW" sz="1200" dirty="0">
                <a:solidFill>
                  <a:schemeClr val="tx1"/>
                </a:solidFill>
                <a:latin typeface="標楷體" panose="03000509000000000000" pitchFamily="65" charset="-120"/>
                <a:ea typeface="標楷體" panose="03000509000000000000" pitchFamily="65" charset="-120"/>
              </a:rPr>
            </a:b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親筆正楷</a:t>
            </a:r>
            <a:r>
              <a:rPr lang="en-US" altLang="zh-TW" sz="1200" dirty="0">
                <a:solidFill>
                  <a:schemeClr val="tx1"/>
                </a:solidFill>
                <a:latin typeface="標楷體" panose="03000509000000000000" pitchFamily="65" charset="-120"/>
                <a:ea typeface="標楷體" panose="03000509000000000000" pitchFamily="65" charset="-120"/>
              </a:rPr>
              <a:t>/Autograph in Regular Script)   (</a:t>
            </a:r>
            <a:r>
              <a:rPr lang="zh-TW" altLang="en-US" sz="1200" dirty="0">
                <a:solidFill>
                  <a:schemeClr val="tx1"/>
                </a:solidFill>
                <a:latin typeface="標楷體" panose="03000509000000000000" pitchFamily="65" charset="-120"/>
                <a:ea typeface="標楷體" panose="03000509000000000000" pitchFamily="65" charset="-120"/>
              </a:rPr>
              <a:t>務必填寫</a:t>
            </a:r>
            <a:r>
              <a:rPr lang="en-US" altLang="zh-TW" sz="1200" dirty="0">
                <a:solidFill>
                  <a:schemeClr val="tx1"/>
                </a:solidFill>
                <a:latin typeface="標楷體" panose="03000509000000000000" pitchFamily="65" charset="-120"/>
                <a:ea typeface="標楷體" panose="03000509000000000000" pitchFamily="65" charset="-120"/>
              </a:rPr>
              <a:t>/Required Field)</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日期</a:t>
            </a:r>
            <a:r>
              <a:rPr lang="en-US" altLang="zh-TW" sz="1200" dirty="0">
                <a:solidFill>
                  <a:schemeClr val="tx1"/>
                </a:solidFill>
                <a:latin typeface="標楷體" panose="03000509000000000000" pitchFamily="65" charset="-120"/>
                <a:ea typeface="標楷體" panose="03000509000000000000" pitchFamily="65" charset="-120"/>
              </a:rPr>
              <a:t>(Date):</a:t>
            </a:r>
            <a:r>
              <a:rPr lang="zh-TW" altLang="en-US" sz="1200" dirty="0">
                <a:solidFill>
                  <a:schemeClr val="tx1"/>
                </a:solidFill>
                <a:latin typeface="標楷體" panose="03000509000000000000" pitchFamily="65" charset="-120"/>
                <a:ea typeface="標楷體" panose="03000509000000000000" pitchFamily="65" charset="-120"/>
              </a:rPr>
              <a:t>民國       年 </a:t>
            </a:r>
            <a:r>
              <a:rPr lang="en-US" altLang="zh-TW" sz="1200" dirty="0">
                <a:solidFill>
                  <a:schemeClr val="tx1"/>
                </a:solidFill>
                <a:latin typeface="標楷體" panose="03000509000000000000" pitchFamily="65" charset="-120"/>
                <a:ea typeface="標楷體" panose="03000509000000000000" pitchFamily="65" charset="-120"/>
              </a:rPr>
              <a:t>(Year)       </a:t>
            </a:r>
            <a:r>
              <a:rPr lang="zh-TW" altLang="en-US" sz="1200" dirty="0">
                <a:solidFill>
                  <a:schemeClr val="tx1"/>
                </a:solidFill>
                <a:latin typeface="標楷體" panose="03000509000000000000" pitchFamily="65" charset="-120"/>
                <a:ea typeface="標楷體" panose="03000509000000000000" pitchFamily="65" charset="-120"/>
              </a:rPr>
              <a:t>月</a:t>
            </a:r>
            <a:r>
              <a:rPr lang="en-US" altLang="zh-TW" sz="1200" dirty="0">
                <a:solidFill>
                  <a:schemeClr val="tx1"/>
                </a:solidFill>
                <a:latin typeface="標楷體" panose="03000509000000000000" pitchFamily="65" charset="-120"/>
                <a:ea typeface="標楷體" panose="03000509000000000000" pitchFamily="65" charset="-120"/>
              </a:rPr>
              <a:t>(Month)       </a:t>
            </a:r>
            <a:r>
              <a:rPr lang="zh-TW" altLang="en-US" sz="1200" dirty="0">
                <a:solidFill>
                  <a:schemeClr val="tx1"/>
                </a:solidFill>
                <a:latin typeface="標楷體" panose="03000509000000000000" pitchFamily="65" charset="-120"/>
                <a:ea typeface="標楷體" panose="03000509000000000000" pitchFamily="65" charset="-120"/>
              </a:rPr>
              <a:t>日</a:t>
            </a:r>
            <a:r>
              <a:rPr lang="en-US" altLang="zh-TW" sz="1200" dirty="0">
                <a:solidFill>
                  <a:schemeClr val="tx1"/>
                </a:solidFill>
                <a:latin typeface="標楷體" panose="03000509000000000000" pitchFamily="65" charset="-120"/>
                <a:ea typeface="標楷體" panose="03000509000000000000" pitchFamily="65" charset="-120"/>
              </a:rPr>
              <a:t>(Date)</a:t>
            </a:r>
            <a:br>
              <a:rPr lang="en-US" altLang="zh-TW" sz="1200" dirty="0">
                <a:solidFill>
                  <a:schemeClr val="tx1"/>
                </a:solidFill>
                <a:latin typeface="標楷體" panose="03000509000000000000" pitchFamily="65" charset="-120"/>
                <a:ea typeface="標楷體" panose="03000509000000000000" pitchFamily="65" charset="-120"/>
              </a:rPr>
            </a:br>
            <a:r>
              <a:rPr lang="zh-TW" altLang="en-US" sz="1200" dirty="0">
                <a:solidFill>
                  <a:schemeClr val="tx1"/>
                </a:solidFill>
                <a:latin typeface="標楷體" panose="03000509000000000000" pitchFamily="65" charset="-120"/>
                <a:ea typeface="標楷體" panose="03000509000000000000" pitchFamily="65" charset="-120"/>
              </a:rPr>
              <a:t>註：本授權書</a:t>
            </a: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得自</a:t>
            </a:r>
            <a:r>
              <a:rPr lang="en-US" altLang="zh-TW" sz="1200" dirty="0">
                <a:solidFill>
                  <a:schemeClr val="tx1"/>
                </a:solidFill>
                <a:latin typeface="標楷體" panose="03000509000000000000" pitchFamily="65" charset="-120"/>
                <a:ea typeface="標楷體" panose="03000509000000000000" pitchFamily="65" charset="-120"/>
              </a:rPr>
              <a:t>http://cloud.ncl.edu.tw/cyut/download.php</a:t>
            </a:r>
            <a:r>
              <a:rPr lang="zh-TW" altLang="en-US" sz="1200" dirty="0">
                <a:solidFill>
                  <a:schemeClr val="tx1"/>
                </a:solidFill>
                <a:latin typeface="標楷體" panose="03000509000000000000" pitchFamily="65" charset="-120"/>
                <a:ea typeface="標楷體" panose="03000509000000000000" pitchFamily="65" charset="-120"/>
              </a:rPr>
              <a:t>下載</a:t>
            </a:r>
            <a:r>
              <a:rPr lang="en-US" altLang="zh-TW" sz="1200" dirty="0">
                <a:solidFill>
                  <a:schemeClr val="tx1"/>
                </a:solidFill>
                <a:latin typeface="標楷體" panose="03000509000000000000" pitchFamily="65" charset="-120"/>
                <a:ea typeface="標楷體" panose="03000509000000000000" pitchFamily="65" charset="-120"/>
              </a:rPr>
              <a:t>)</a:t>
            </a:r>
            <a:r>
              <a:rPr lang="zh-TW" altLang="en-US" sz="1200" dirty="0">
                <a:solidFill>
                  <a:schemeClr val="tx1"/>
                </a:solidFill>
                <a:latin typeface="標楷體" panose="03000509000000000000" pitchFamily="65" charset="-120"/>
                <a:ea typeface="標楷體" panose="03000509000000000000" pitchFamily="65" charset="-120"/>
              </a:rPr>
              <a:t>請以黑筆親筆簽名並影印裝訂於書名頁之次頁。</a:t>
            </a:r>
            <a:r>
              <a:rPr lang="en-US" altLang="zh-TW" sz="1200" dirty="0">
                <a:solidFill>
                  <a:schemeClr val="tx1"/>
                </a:solidFill>
                <a:latin typeface="標楷體" panose="03000509000000000000" pitchFamily="65" charset="-120"/>
                <a:ea typeface="標楷體" panose="03000509000000000000" pitchFamily="65" charset="-120"/>
              </a:rPr>
              <a:t>Download this form from http://cloud.ncl.edu.tw/cyut/download.php and please write with black pen, copy and then bind after the Inside Cover.</a:t>
            </a:r>
            <a:br>
              <a:rPr lang="en-US" altLang="zh-TW" sz="1200" dirty="0">
                <a:solidFill>
                  <a:schemeClr val="tx1"/>
                </a:solidFill>
                <a:latin typeface="標楷體" panose="03000509000000000000" pitchFamily="65" charset="-120"/>
                <a:ea typeface="標楷體" panose="03000509000000000000" pitchFamily="65" charset="-120"/>
              </a:rPr>
            </a:br>
            <a:endParaRPr lang="zh-TW" altLang="en-US" sz="1200" dirty="0">
              <a:solidFill>
                <a:schemeClr val="tx1"/>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870543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116379"/>
            <a:ext cx="8596668" cy="681644"/>
          </a:xfrm>
        </p:spPr>
        <p:txBody>
          <a:bodyPr>
            <a:normAutofit fontScale="90000"/>
          </a:bodyPr>
          <a:lstStyle/>
          <a:p>
            <a:pPr algn="ctr"/>
            <a:r>
              <a:rPr lang="zh-TW" altLang="zh-TW" sz="2000" b="1" dirty="0">
                <a:solidFill>
                  <a:schemeClr val="tx1"/>
                </a:solidFill>
                <a:latin typeface="標楷體" panose="03000509000000000000" pitchFamily="65" charset="-120"/>
                <a:ea typeface="標楷體" panose="03000509000000000000" pitchFamily="65" charset="-120"/>
              </a:rPr>
              <a:t>朝陽科技大學無違反學術倫理聲明書</a:t>
            </a:r>
            <a:br>
              <a:rPr lang="en-US" altLang="zh-TW" sz="2000" b="1" dirty="0">
                <a:solidFill>
                  <a:schemeClr val="tx1"/>
                </a:solidFill>
                <a:latin typeface="標楷體" panose="03000509000000000000" pitchFamily="65" charset="-120"/>
                <a:ea typeface="標楷體" panose="03000509000000000000" pitchFamily="65" charset="-120"/>
              </a:rPr>
            </a:br>
            <a:r>
              <a:rPr lang="en-US" altLang="zh-TW" sz="2000" b="1" dirty="0">
                <a:solidFill>
                  <a:schemeClr val="tx1"/>
                </a:solidFill>
                <a:latin typeface="標楷體" panose="03000509000000000000" pitchFamily="65" charset="-120"/>
                <a:ea typeface="標楷體" panose="03000509000000000000" pitchFamily="65" charset="-120"/>
              </a:rPr>
              <a:t>Academic Research Ethics Education</a:t>
            </a:r>
            <a:br>
              <a:rPr lang="zh-TW" altLang="zh-TW" dirty="0"/>
            </a:br>
            <a:endParaRPr lang="zh-TW" altLang="en-US" dirty="0"/>
          </a:p>
        </p:txBody>
      </p:sp>
      <p:sp>
        <p:nvSpPr>
          <p:cNvPr id="6" name="內容版面配置區 5"/>
          <p:cNvSpPr>
            <a:spLocks noGrp="1"/>
          </p:cNvSpPr>
          <p:nvPr>
            <p:ph idx="1"/>
          </p:nvPr>
        </p:nvSpPr>
        <p:spPr>
          <a:xfrm>
            <a:off x="2044931" y="694115"/>
            <a:ext cx="6575368" cy="2468879"/>
          </a:xfrm>
        </p:spPr>
        <p:txBody>
          <a:bodyPr>
            <a:normAutofit fontScale="92500" lnSpcReduction="10000"/>
          </a:bodyPr>
          <a:lstStyle/>
          <a:p>
            <a:pPr marL="0" indent="0">
              <a:buNone/>
            </a:pPr>
            <a:r>
              <a:rPr lang="zh-TW" altLang="zh-TW" sz="1300" dirty="0">
                <a:latin typeface="標楷體" panose="03000509000000000000" pitchFamily="65" charset="-120"/>
                <a:ea typeface="標楷體" panose="03000509000000000000" pitchFamily="65" charset="-120"/>
              </a:rPr>
              <a:t>本人</a:t>
            </a:r>
            <a:r>
              <a:rPr lang="en-US" altLang="zh-TW" sz="1300" u="sng" dirty="0">
                <a:latin typeface="標楷體" panose="03000509000000000000" pitchFamily="65" charset="-120"/>
                <a:ea typeface="標楷體" panose="03000509000000000000" pitchFamily="65" charset="-120"/>
              </a:rPr>
              <a:t>                         </a:t>
            </a:r>
            <a:r>
              <a:rPr lang="zh-TW" altLang="zh-TW" sz="1300" dirty="0">
                <a:latin typeface="標楷體" panose="03000509000000000000" pitchFamily="65" charset="-120"/>
                <a:ea typeface="標楷體" panose="03000509000000000000" pitchFamily="65" charset="-120"/>
              </a:rPr>
              <a:t>已完全瞭解學術倫理之定義與行為規範，謹此嚴正聲明，本人所呈繳之學位論文</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包含作品、成就證明連同書面報告、技術報告或專業實務報告</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題目</a:t>
            </a:r>
            <a:r>
              <a:rPr lang="en-US" altLang="zh-TW" sz="1300" dirty="0">
                <a:latin typeface="標楷體" panose="03000509000000000000" pitchFamily="65" charset="-120"/>
                <a:ea typeface="標楷體" panose="03000509000000000000" pitchFamily="65" charset="-120"/>
              </a:rPr>
              <a:t>)</a:t>
            </a:r>
            <a:r>
              <a:rPr lang="en-US" altLang="zh-TW" sz="1300" u="sng" dirty="0">
                <a:latin typeface="標楷體" panose="03000509000000000000" pitchFamily="65" charset="-120"/>
                <a:ea typeface="標楷體" panose="03000509000000000000" pitchFamily="65" charset="-120"/>
              </a:rPr>
              <a:t>                                                                   </a:t>
            </a:r>
            <a:r>
              <a:rPr lang="zh-TW" altLang="zh-TW" sz="1300" dirty="0">
                <a:latin typeface="標楷體" panose="03000509000000000000" pitchFamily="65" charset="-120"/>
                <a:ea typeface="標楷體" panose="03000509000000000000" pitchFamily="65" charset="-120"/>
              </a:rPr>
              <a:t>。</a:t>
            </a:r>
          </a:p>
          <a:p>
            <a:pPr marL="0" indent="0">
              <a:buNone/>
            </a:pPr>
            <a:r>
              <a:rPr lang="zh-TW" altLang="zh-TW" sz="1300" dirty="0">
                <a:latin typeface="標楷體" panose="03000509000000000000" pitchFamily="65" charset="-120"/>
                <a:ea typeface="標楷體" panose="03000509000000000000" pitchFamily="65" charset="-120"/>
              </a:rPr>
              <a:t>如有抄襲、舞弊或違反著作權法等違反學術誠信與倫理之行為時，願自行承擔所有法律責任，以及概括承受一切後果，並無條件同意註銷本人之碩</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博</a:t>
            </a:r>
            <a:r>
              <a:rPr lang="en-US" altLang="zh-TW" sz="1300" dirty="0">
                <a:latin typeface="標楷體" panose="03000509000000000000" pitchFamily="65" charset="-120"/>
                <a:ea typeface="標楷體" panose="03000509000000000000" pitchFamily="65" charset="-120"/>
              </a:rPr>
              <a:t>)</a:t>
            </a:r>
            <a:r>
              <a:rPr lang="zh-TW" altLang="zh-TW" sz="1300" dirty="0">
                <a:latin typeface="標楷體" panose="03000509000000000000" pitchFamily="65" charset="-120"/>
                <a:ea typeface="標楷體" panose="03000509000000000000" pitchFamily="65" charset="-120"/>
              </a:rPr>
              <a:t>士學位，絕無異議。</a:t>
            </a:r>
          </a:p>
          <a:p>
            <a:pPr marL="0" indent="0">
              <a:buNone/>
            </a:pPr>
            <a:r>
              <a:rPr lang="en-US" altLang="zh-TW" sz="1200" dirty="0"/>
              <a:t>I am fully aware of and understand the University’s regulations on plagiarism. And I declare herewith, that the thesis/ written report/ technical report/ professional practice report entitled </a:t>
            </a:r>
            <a:endParaRPr lang="zh-TW" altLang="zh-TW" sz="1200" dirty="0"/>
          </a:p>
          <a:p>
            <a:pPr marL="0" indent="0">
              <a:buNone/>
            </a:pPr>
            <a:r>
              <a:rPr lang="en-US" altLang="zh-TW" sz="1200" dirty="0"/>
              <a:t>“(Thesis title)</a:t>
            </a:r>
            <a:r>
              <a:rPr lang="en-US" altLang="zh-TW" sz="1200" u="sng" dirty="0"/>
              <a:t>                                                                  </a:t>
            </a:r>
            <a:r>
              <a:rPr lang="en-US" altLang="zh-TW" sz="1200" dirty="0"/>
              <a:t>” is a presentation of my original work. In addition, I understand that any false claim or plagiarism in respect of this work will result in disciplinary action in accordance with University’s regulations. I assume legal liability for this and completely agree to the withdrawal of the Master's/ Doctor's degree if any violation of academic ethics in the thesis is confirmed to be true.</a:t>
            </a:r>
            <a:endParaRPr lang="zh-TW" altLang="en-US" sz="1200" dirty="0"/>
          </a:p>
        </p:txBody>
      </p:sp>
      <p:pic>
        <p:nvPicPr>
          <p:cNvPr id="7" name="圖片 6"/>
          <p:cNvPicPr>
            <a:picLocks noChangeAspect="1"/>
          </p:cNvPicPr>
          <p:nvPr/>
        </p:nvPicPr>
        <p:blipFill>
          <a:blip r:embed="rId2"/>
          <a:stretch>
            <a:fillRect/>
          </a:stretch>
        </p:blipFill>
        <p:spPr>
          <a:xfrm>
            <a:off x="2136372" y="3059085"/>
            <a:ext cx="6716684" cy="3798916"/>
          </a:xfrm>
          <a:prstGeom prst="rect">
            <a:avLst/>
          </a:prstGeom>
        </p:spPr>
      </p:pic>
    </p:spTree>
    <p:extLst>
      <p:ext uri="{BB962C8B-B14F-4D97-AF65-F5344CB8AC3E}">
        <p14:creationId xmlns:p14="http://schemas.microsoft.com/office/powerpoint/2010/main" val="3505163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456112" y="200987"/>
            <a:ext cx="103974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朝陽科技大學社會工作系碩士班研究生參加研討會研習報告填寫範例說明</a:t>
            </a:r>
            <a:endParaRPr lang="en-US" altLang="zh-TW" sz="2400" dirty="0">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043512567"/>
              </p:ext>
            </p:extLst>
          </p:nvPr>
        </p:nvGraphicFramePr>
        <p:xfrm>
          <a:off x="850791" y="811033"/>
          <a:ext cx="8666920" cy="5657628"/>
        </p:xfrm>
        <a:graphic>
          <a:graphicData uri="http://schemas.openxmlformats.org/drawingml/2006/table">
            <a:tbl>
              <a:tblPr firstRow="1" firstCol="1" lastRow="1" lastCol="1" bandRow="1" bandCol="1">
                <a:tableStyleId>{5940675A-B579-460E-94D1-54222C63F5DA}</a:tableStyleId>
              </a:tblPr>
              <a:tblGrid>
                <a:gridCol w="1438566">
                  <a:extLst>
                    <a:ext uri="{9D8B030D-6E8A-4147-A177-3AD203B41FA5}">
                      <a16:colId xmlns:a16="http://schemas.microsoft.com/office/drawing/2014/main" val="20000"/>
                    </a:ext>
                  </a:extLst>
                </a:gridCol>
                <a:gridCol w="3139096">
                  <a:extLst>
                    <a:ext uri="{9D8B030D-6E8A-4147-A177-3AD203B41FA5}">
                      <a16:colId xmlns:a16="http://schemas.microsoft.com/office/drawing/2014/main" val="20001"/>
                    </a:ext>
                  </a:extLst>
                </a:gridCol>
                <a:gridCol w="1141973">
                  <a:extLst>
                    <a:ext uri="{9D8B030D-6E8A-4147-A177-3AD203B41FA5}">
                      <a16:colId xmlns:a16="http://schemas.microsoft.com/office/drawing/2014/main" val="20002"/>
                    </a:ext>
                  </a:extLst>
                </a:gridCol>
                <a:gridCol w="2947285">
                  <a:extLst>
                    <a:ext uri="{9D8B030D-6E8A-4147-A177-3AD203B41FA5}">
                      <a16:colId xmlns:a16="http://schemas.microsoft.com/office/drawing/2014/main" val="20003"/>
                    </a:ext>
                  </a:extLst>
                </a:gridCol>
              </a:tblGrid>
              <a:tr h="267425">
                <a:tc>
                  <a:txBody>
                    <a:bodyPr/>
                    <a:lstStyle/>
                    <a:p>
                      <a:pPr marL="66040" marR="45720" algn="ctr">
                        <a:spcBef>
                          <a:spcPts val="695"/>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234950">
                        <a:spcBef>
                          <a:spcPts val="695"/>
                        </a:spcBef>
                        <a:spcAft>
                          <a:spcPts val="0"/>
                        </a:spcAft>
                      </a:pPr>
                      <a:r>
                        <a:rPr lang="zh-TW" sz="1200" spc="-25">
                          <a:effectLst/>
                          <a:latin typeface="標楷體" panose="03000509000000000000" pitchFamily="65" charset="-120"/>
                          <a:ea typeface="標楷體" panose="03000509000000000000" pitchFamily="65" charset="-120"/>
                        </a:rPr>
                        <a:t>學號</a:t>
                      </a:r>
                      <a:endParaRPr lang="zh-TW" sz="1200">
                        <a:effectLst/>
                        <a:latin typeface="標楷體" panose="03000509000000000000" pitchFamily="65" charset="-120"/>
                        <a:ea typeface="標楷體" panose="03000509000000000000" pitchFamily="65" charset="-120"/>
                      </a:endParaRPr>
                    </a:p>
                  </a:txBody>
                  <a:tcPr marL="0" marR="0" marT="0" marB="0"/>
                </a:tc>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en-US" altLang="zh-TW" sz="1200" dirty="0">
                          <a:effectLst/>
                          <a:latin typeface="標楷體" panose="03000509000000000000" pitchFamily="65" charset="-120"/>
                          <a:ea typeface="標楷體" panose="03000509000000000000" pitchFamily="65" charset="-120"/>
                        </a:rPr>
                        <a:t>11029601</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0"/>
                  </a:ext>
                </a:extLst>
              </a:tr>
              <a:tr h="335475">
                <a:tc>
                  <a:txBody>
                    <a:bodyPr/>
                    <a:lstStyle/>
                    <a:p>
                      <a:pPr marL="66040" marR="46355" algn="ctr">
                        <a:spcBef>
                          <a:spcPts val="1095"/>
                        </a:spcBef>
                        <a:spcAft>
                          <a:spcPts val="0"/>
                        </a:spcAft>
                      </a:pPr>
                      <a:r>
                        <a:rPr lang="zh-TW" sz="1200" spc="-20" dirty="0">
                          <a:effectLst/>
                          <a:latin typeface="標楷體" panose="03000509000000000000" pitchFamily="65" charset="-120"/>
                          <a:ea typeface="標楷體" panose="03000509000000000000" pitchFamily="65" charset="-120"/>
                        </a:rPr>
                        <a:t>研習會名稱</a:t>
                      </a:r>
                      <a:endParaRPr lang="zh-TW" sz="12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zh-TW" sz="1200" b="0" kern="1200" dirty="0">
                          <a:solidFill>
                            <a:schemeClr val="tx1"/>
                          </a:solidFill>
                          <a:effectLst/>
                          <a:latin typeface="標楷體" panose="03000509000000000000" pitchFamily="65" charset="-120"/>
                          <a:ea typeface="標楷體" panose="03000509000000000000" pitchFamily="65" charset="-120"/>
                          <a:cs typeface="+mn-cs"/>
                        </a:rPr>
                        <a:t>社會工作在兒童少年家庭場域中的實踐</a:t>
                      </a: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48461">
                <a:tc>
                  <a:txBody>
                    <a:bodyPr/>
                    <a:lstStyle/>
                    <a:p>
                      <a:pPr marL="66040" marR="45720" algn="ctr">
                        <a:spcBef>
                          <a:spcPts val="1205"/>
                        </a:spcBef>
                        <a:spcAft>
                          <a:spcPts val="0"/>
                        </a:spcAft>
                      </a:pPr>
                      <a:r>
                        <a:rPr lang="zh-TW" sz="1200" spc="-15">
                          <a:effectLst/>
                          <a:latin typeface="標楷體" panose="03000509000000000000" pitchFamily="65" charset="-120"/>
                          <a:ea typeface="標楷體" panose="03000509000000000000" pitchFamily="65" charset="-120"/>
                        </a:rPr>
                        <a:t>研習方式</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17780">
                        <a:spcBef>
                          <a:spcPts val="395"/>
                        </a:spcBef>
                        <a:spcAft>
                          <a:spcPts val="0"/>
                        </a:spcAft>
                      </a:pP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發表論文</a:t>
                      </a:r>
                      <a:endParaRPr lang="zh-TW" sz="1200" dirty="0">
                        <a:effectLst/>
                        <a:latin typeface="標楷體" panose="03000509000000000000" pitchFamily="65" charset="-120"/>
                        <a:ea typeface="標楷體" panose="03000509000000000000" pitchFamily="65" charset="-120"/>
                      </a:endParaRPr>
                    </a:p>
                    <a:p>
                      <a:pPr marL="17780">
                        <a:lnSpc>
                          <a:spcPts val="1505"/>
                        </a:lnSpc>
                        <a:spcBef>
                          <a:spcPts val="325"/>
                        </a:spcBef>
                        <a:spcAft>
                          <a:spcPts val="0"/>
                        </a:spcAft>
                        <a:tabLst>
                          <a:tab pos="3523615" algn="l"/>
                        </a:tabLst>
                      </a:pPr>
                      <a:r>
                        <a:rPr lang="en-US" sz="1200" dirty="0">
                          <a:effectLst/>
                          <a:latin typeface="新細明體" panose="02020500000000000000" pitchFamily="18" charset="-120"/>
                          <a:ea typeface="新細明體" panose="02020500000000000000" pitchFamily="18" charset="-120"/>
                        </a:rPr>
                        <a:t>▓</a:t>
                      </a:r>
                      <a:r>
                        <a:rPr lang="zh-TW" sz="1200" dirty="0">
                          <a:effectLst/>
                          <a:latin typeface="標楷體" panose="03000509000000000000" pitchFamily="65" charset="-120"/>
                          <a:ea typeface="標楷體" panose="03000509000000000000" pitchFamily="65" charset="-120"/>
                        </a:rPr>
                        <a:t>參加研習：研習證書或研習條字</a:t>
                      </a:r>
                      <a:r>
                        <a:rPr lang="zh-TW" sz="1200" spc="-50" dirty="0">
                          <a:effectLst/>
                          <a:latin typeface="標楷體" panose="03000509000000000000" pitchFamily="65" charset="-120"/>
                          <a:ea typeface="標楷體" panose="03000509000000000000" pitchFamily="65" charset="-120"/>
                        </a:rPr>
                        <a:t>號</a:t>
                      </a:r>
                      <a:r>
                        <a:rPr lang="en-US" sz="1200" u="sng" dirty="0">
                          <a:effectLst/>
                          <a:latin typeface="標楷體" panose="03000509000000000000" pitchFamily="65" charset="-120"/>
                          <a:ea typeface="標楷體" panose="03000509000000000000" pitchFamily="65" charset="-120"/>
                        </a:rPr>
                        <a:t>	</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請附影本，若無則免填</a:t>
                      </a:r>
                      <a:r>
                        <a:rPr lang="en-US" sz="1200" spc="-5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68772">
                <a:tc>
                  <a:txBody>
                    <a:bodyPr/>
                    <a:lstStyle/>
                    <a:p>
                      <a:pPr marL="66040" marR="45720" algn="ctr">
                        <a:spcBef>
                          <a:spcPts val="685"/>
                        </a:spcBef>
                        <a:spcAft>
                          <a:spcPts val="0"/>
                        </a:spcAft>
                      </a:pPr>
                      <a:r>
                        <a:rPr lang="zh-TW" sz="1200" spc="-15">
                          <a:effectLst/>
                          <a:latin typeface="標楷體" panose="03000509000000000000" pitchFamily="65" charset="-120"/>
                          <a:ea typeface="標楷體" panose="03000509000000000000" pitchFamily="65" charset="-120"/>
                        </a:rPr>
                        <a:t>論文名稱</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altLang="zh-TW" sz="1100" kern="150" dirty="0">
                        <a:effectLst/>
                        <a:latin typeface="Times New Roman" panose="02020603050405020304" pitchFamily="18" charset="0"/>
                        <a:ea typeface="新細明體" panose="02020500000000000000" pitchFamily="18"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77896">
                <a:tc>
                  <a:txBody>
                    <a:bodyPr/>
                    <a:lstStyle/>
                    <a:p>
                      <a:pPr marL="66040" marR="45720" algn="ctr">
                        <a:spcBef>
                          <a:spcPts val="1095"/>
                        </a:spcBef>
                        <a:spcAft>
                          <a:spcPts val="0"/>
                        </a:spcAft>
                      </a:pPr>
                      <a:r>
                        <a:rPr lang="zh-TW" sz="1200" spc="-15">
                          <a:effectLst/>
                          <a:latin typeface="標楷體" panose="03000509000000000000" pitchFamily="65" charset="-120"/>
                          <a:ea typeface="標楷體" panose="03000509000000000000" pitchFamily="65" charset="-120"/>
                        </a:rPr>
                        <a:t>主辦單位</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朝陽科技大學</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263388">
                <a:tc>
                  <a:txBody>
                    <a:bodyPr/>
                    <a:lstStyle/>
                    <a:p>
                      <a:pPr marL="66040" marR="45720" algn="ctr">
                        <a:spcBef>
                          <a:spcPts val="660"/>
                        </a:spcBef>
                        <a:spcAft>
                          <a:spcPts val="0"/>
                        </a:spcAft>
                      </a:pPr>
                      <a:r>
                        <a:rPr lang="zh-TW" sz="1200" spc="-15">
                          <a:effectLst/>
                          <a:latin typeface="標楷體" panose="03000509000000000000" pitchFamily="65" charset="-120"/>
                          <a:ea typeface="標楷體" panose="03000509000000000000" pitchFamily="65" charset="-120"/>
                        </a:rPr>
                        <a:t>研習時間</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marL="17780">
                        <a:spcBef>
                          <a:spcPts val="860"/>
                        </a:spcBef>
                        <a:spcAft>
                          <a:spcPts val="0"/>
                        </a:spcAft>
                        <a:tabLst>
                          <a:tab pos="704215" algn="l"/>
                          <a:tab pos="1085215" algn="l"/>
                          <a:tab pos="1466215" algn="l"/>
                          <a:tab pos="2709545" algn="l"/>
                          <a:tab pos="3321050" algn="l"/>
                          <a:tab pos="4794885" algn="l"/>
                        </a:tabLst>
                      </a:pPr>
                      <a:r>
                        <a:rPr lang="zh-TW" sz="1200" dirty="0">
                          <a:effectLst/>
                          <a:latin typeface="標楷體" panose="03000509000000000000" pitchFamily="65" charset="-120"/>
                          <a:ea typeface="標楷體" panose="03000509000000000000" pitchFamily="65" charset="-120"/>
                        </a:rPr>
                        <a:t>自民</a:t>
                      </a:r>
                      <a:r>
                        <a:rPr lang="zh-TW" sz="1200" spc="-50" dirty="0">
                          <a:effectLst/>
                          <a:latin typeface="標楷體" panose="03000509000000000000" pitchFamily="65" charset="-120"/>
                          <a:ea typeface="標楷體" panose="03000509000000000000" pitchFamily="65" charset="-120"/>
                        </a:rPr>
                        <a:t>國</a:t>
                      </a:r>
                      <a:r>
                        <a:rPr lang="en-US" altLang="zh-TW" sz="1200" spc="-5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111</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12</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1</a:t>
                      </a:r>
                      <a:r>
                        <a:rPr lang="en-US" sz="120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日</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星期</a:t>
                      </a:r>
                      <a:r>
                        <a:rPr lang="zh-TW" sz="1200" spc="-2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起</a:t>
                      </a:r>
                      <a:r>
                        <a:rPr lang="zh-TW" sz="1200" spc="-50" dirty="0">
                          <a:effectLst/>
                          <a:latin typeface="標楷體" panose="03000509000000000000" pitchFamily="65" charset="-120"/>
                          <a:ea typeface="標楷體" panose="03000509000000000000" pitchFamily="65" charset="-120"/>
                        </a:rPr>
                        <a:t>至</a:t>
                      </a:r>
                      <a:r>
                        <a:rPr lang="en-US" altLang="zh-TW" sz="1200" spc="-50" dirty="0">
                          <a:effectLst/>
                          <a:latin typeface="標楷體" panose="03000509000000000000" pitchFamily="65" charset="-120"/>
                          <a:ea typeface="標楷體" panose="03000509000000000000" pitchFamily="65" charset="-120"/>
                        </a:rPr>
                        <a:t> 111</a:t>
                      </a:r>
                      <a:r>
                        <a:rPr lang="zh-TW" sz="1200" dirty="0">
                          <a:effectLst/>
                          <a:latin typeface="標楷體" panose="03000509000000000000" pitchFamily="65" charset="-120"/>
                          <a:ea typeface="標楷體" panose="03000509000000000000" pitchFamily="65" charset="-120"/>
                        </a:rPr>
                        <a:t>年</a:t>
                      </a:r>
                      <a:r>
                        <a:rPr lang="zh-TW" sz="1200" spc="300" dirty="0">
                          <a:effectLst/>
                          <a:latin typeface="標楷體" panose="03000509000000000000" pitchFamily="65" charset="-120"/>
                          <a:ea typeface="標楷體" panose="03000509000000000000" pitchFamily="65" charset="-120"/>
                        </a:rPr>
                        <a:t> </a:t>
                      </a:r>
                      <a:r>
                        <a:rPr lang="en-US" altLang="zh-TW" sz="1200" spc="300" dirty="0">
                          <a:effectLst/>
                          <a:latin typeface="標楷體" panose="03000509000000000000" pitchFamily="65" charset="-120"/>
                          <a:ea typeface="標楷體" panose="03000509000000000000" pitchFamily="65" charset="-120"/>
                        </a:rPr>
                        <a:t>12</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1</a:t>
                      </a:r>
                      <a:r>
                        <a:rPr lang="zh-TW" sz="1200" dirty="0">
                          <a:effectLst/>
                          <a:latin typeface="標楷體" panose="03000509000000000000" pitchFamily="65" charset="-120"/>
                          <a:ea typeface="標楷體" panose="03000509000000000000" pitchFamily="65" charset="-120"/>
                        </a:rPr>
                        <a:t>日</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星期</a:t>
                      </a:r>
                      <a:r>
                        <a:rPr lang="zh-TW" altLang="en-US" sz="1200" dirty="0">
                          <a:effectLst/>
                          <a:latin typeface="標楷體" panose="03000509000000000000" pitchFamily="65" charset="-120"/>
                          <a:ea typeface="標楷體" panose="03000509000000000000" pitchFamily="65" charset="-120"/>
                        </a:rPr>
                        <a:t>三</a:t>
                      </a:r>
                      <a:r>
                        <a:rPr lang="en-US" sz="1200" dirty="0">
                          <a:effectLst/>
                          <a:latin typeface="標楷體" panose="03000509000000000000" pitchFamily="65" charset="-120"/>
                          <a:ea typeface="標楷體" panose="03000509000000000000" pitchFamily="65" charset="-120"/>
                        </a:rPr>
                        <a:t>)</a:t>
                      </a:r>
                      <a:r>
                        <a:rPr lang="zh-TW" sz="1200" dirty="0">
                          <a:effectLst/>
                          <a:latin typeface="標楷體" panose="03000509000000000000" pitchFamily="65" charset="-120"/>
                          <a:ea typeface="標楷體" panose="03000509000000000000" pitchFamily="65" charset="-120"/>
                        </a:rPr>
                        <a:t>止，共</a:t>
                      </a:r>
                      <a:r>
                        <a:rPr lang="zh-TW" sz="1200" spc="-50" dirty="0">
                          <a:effectLst/>
                          <a:latin typeface="標楷體" panose="03000509000000000000" pitchFamily="65" charset="-120"/>
                          <a:ea typeface="標楷體" panose="03000509000000000000" pitchFamily="65" charset="-120"/>
                        </a:rPr>
                        <a:t>計</a:t>
                      </a:r>
                      <a:r>
                        <a:rPr lang="en-US" altLang="zh-TW" sz="1200" spc="-50" dirty="0">
                          <a:effectLst/>
                          <a:latin typeface="標楷體" panose="03000509000000000000" pitchFamily="65" charset="-120"/>
                          <a:ea typeface="標楷體" panose="03000509000000000000" pitchFamily="65" charset="-120"/>
                        </a:rPr>
                        <a:t> 1</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天</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269669">
                <a:tc>
                  <a:txBody>
                    <a:bodyPr/>
                    <a:lstStyle/>
                    <a:p>
                      <a:pPr marL="66040" marR="45720" algn="ctr">
                        <a:spcBef>
                          <a:spcPts val="695"/>
                        </a:spcBef>
                        <a:spcAft>
                          <a:spcPts val="0"/>
                        </a:spcAft>
                      </a:pPr>
                      <a:r>
                        <a:rPr lang="zh-TW" sz="1200" spc="-15">
                          <a:effectLst/>
                          <a:latin typeface="標楷體" panose="03000509000000000000" pitchFamily="65" charset="-120"/>
                          <a:ea typeface="標楷體" panose="03000509000000000000" pitchFamily="65" charset="-120"/>
                        </a:rPr>
                        <a:t>研習地點</a:t>
                      </a:r>
                      <a:endParaRPr lang="zh-TW" sz="1200">
                        <a:effectLst/>
                        <a:latin typeface="標楷體" panose="03000509000000000000" pitchFamily="65" charset="-120"/>
                        <a:ea typeface="標楷體" panose="03000509000000000000" pitchFamily="65" charset="-120"/>
                      </a:endParaRPr>
                    </a:p>
                  </a:txBody>
                  <a:tcPr marL="0" marR="0" marT="0" marB="0"/>
                </a:tc>
                <a:tc gridSpan="3">
                  <a:txBody>
                    <a:bodyPr/>
                    <a:lstStyle/>
                    <a:p>
                      <a:pPr>
                        <a:spcAft>
                          <a:spcPts val="0"/>
                        </a:spcAft>
                      </a:pPr>
                      <a:r>
                        <a:rPr lang="en-US" sz="1200">
                          <a:effectLst/>
                          <a:latin typeface="標楷體" panose="03000509000000000000" pitchFamily="65" charset="-120"/>
                          <a:ea typeface="標楷體" panose="03000509000000000000" pitchFamily="65" charset="-120"/>
                        </a:rPr>
                        <a:t> </a:t>
                      </a:r>
                      <a:endParaRPr lang="zh-TW" sz="120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2767588">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Bef>
                          <a:spcPts val="2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48285" marR="136525" indent="-90170">
                        <a:lnSpc>
                          <a:spcPct val="101000"/>
                        </a:lnSpc>
                        <a:spcAft>
                          <a:spcPts val="0"/>
                        </a:spcAft>
                      </a:pPr>
                      <a:r>
                        <a:rPr lang="zh-TW" sz="1200" spc="-20" dirty="0">
                          <a:effectLst/>
                          <a:latin typeface="標楷體" panose="03000509000000000000" pitchFamily="65" charset="-120"/>
                          <a:ea typeface="標楷體" panose="03000509000000000000" pitchFamily="65" charset="-120"/>
                        </a:rPr>
                        <a:t>研習心得及觀感</a:t>
                      </a:r>
                      <a:endParaRPr lang="zh-TW" sz="1200" dirty="0">
                        <a:effectLst/>
                        <a:latin typeface="標楷體" panose="03000509000000000000" pitchFamily="65" charset="-120"/>
                        <a:ea typeface="標楷體" panose="03000509000000000000" pitchFamily="65" charset="-120"/>
                      </a:endParaRPr>
                    </a:p>
                  </a:txBody>
                  <a:tcPr marL="0" marR="0" marT="0" marB="0"/>
                </a:tc>
                <a:tc gridSpan="3">
                  <a:txBody>
                    <a:bodyPr/>
                    <a:lstStyle/>
                    <a:p>
                      <a:pPr>
                        <a:spcBef>
                          <a:spcPts val="8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7780" marR="3301365">
                        <a:lnSpc>
                          <a:spcPct val="118000"/>
                        </a:lnSpc>
                        <a:spcBef>
                          <a:spcPts val="5"/>
                        </a:spcBef>
                        <a:spcAft>
                          <a:spcPts val="0"/>
                        </a:spcAft>
                        <a:tabLst>
                          <a:tab pos="474980" algn="l"/>
                        </a:tabLst>
                      </a:pPr>
                      <a:r>
                        <a:rPr lang="zh-TW" sz="1200" spc="-10" dirty="0">
                          <a:effectLst/>
                          <a:latin typeface="標楷體" panose="03000509000000000000" pitchFamily="65" charset="-120"/>
                          <a:ea typeface="標楷體" panose="03000509000000000000" pitchFamily="65" charset="-120"/>
                        </a:rPr>
                        <a:t>謹列以下幾點供書寫參考：</a:t>
                      </a:r>
                      <a:endParaRPr lang="en-US" altLang="zh-TW" sz="1200" spc="-10" dirty="0">
                        <a:effectLst/>
                        <a:latin typeface="標楷體" panose="03000509000000000000" pitchFamily="65" charset="-120"/>
                        <a:ea typeface="標楷體" panose="03000509000000000000" pitchFamily="65" charset="-120"/>
                      </a:endParaRPr>
                    </a:p>
                    <a:p>
                      <a:pPr marL="17780" marR="3301365">
                        <a:lnSpc>
                          <a:spcPct val="118000"/>
                        </a:lnSpc>
                        <a:spcBef>
                          <a:spcPts val="5"/>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一、前言</a:t>
                      </a:r>
                      <a:endParaRPr lang="zh-TW" sz="120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二、</a:t>
                      </a:r>
                      <a:r>
                        <a:rPr lang="zh-TW" sz="1200" spc="-10" dirty="0">
                          <a:effectLst/>
                          <a:latin typeface="標楷體" panose="03000509000000000000" pitchFamily="65" charset="-120"/>
                          <a:ea typeface="標楷體" panose="03000509000000000000" pitchFamily="65" charset="-120"/>
                        </a:rPr>
                        <a:t>研討會主題與內容</a:t>
                      </a:r>
                      <a:endParaRPr lang="en-US" altLang="zh-TW" sz="1200" spc="-1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三、</a:t>
                      </a:r>
                      <a:r>
                        <a:rPr lang="zh-TW" sz="1200" spc="-10" dirty="0">
                          <a:effectLst/>
                          <a:latin typeface="標楷體" panose="03000509000000000000" pitchFamily="65" charset="-120"/>
                          <a:ea typeface="標楷體" panose="03000509000000000000" pitchFamily="65" charset="-120"/>
                        </a:rPr>
                        <a:t>研討過程與收獲 </a:t>
                      </a:r>
                      <a:endParaRPr lang="en-US" altLang="zh-TW" sz="1200" spc="-10" dirty="0">
                        <a:effectLst/>
                        <a:latin typeface="標楷體" panose="03000509000000000000" pitchFamily="65" charset="-120"/>
                        <a:ea typeface="標楷體" panose="03000509000000000000" pitchFamily="65" charset="-120"/>
                      </a:endParaRPr>
                    </a:p>
                    <a:p>
                      <a:pPr marL="17780" marR="3453765">
                        <a:lnSpc>
                          <a:spcPct val="118000"/>
                        </a:lnSpc>
                        <a:spcBef>
                          <a:spcPts val="10"/>
                        </a:spcBef>
                        <a:spcAft>
                          <a:spcPts val="0"/>
                        </a:spcAft>
                        <a:tabLst>
                          <a:tab pos="474980" algn="l"/>
                        </a:tabLst>
                      </a:pPr>
                      <a:r>
                        <a:rPr lang="zh-TW" sz="1200" spc="-30" dirty="0">
                          <a:effectLst/>
                          <a:latin typeface="標楷體" panose="03000509000000000000" pitchFamily="65" charset="-120"/>
                          <a:ea typeface="標楷體" panose="03000509000000000000" pitchFamily="65" charset="-120"/>
                        </a:rPr>
                        <a:t>四、</a:t>
                      </a:r>
                      <a:r>
                        <a:rPr lang="zh-TW" sz="1200" spc="-20" dirty="0">
                          <a:effectLst/>
                          <a:latin typeface="標楷體" panose="03000509000000000000" pitchFamily="65" charset="-120"/>
                          <a:ea typeface="標楷體" panose="03000509000000000000" pitchFamily="65" charset="-120"/>
                        </a:rPr>
                        <a:t>建議事項</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658954">
                <a:tc gridSpan="4">
                  <a:txBody>
                    <a:bodyPr/>
                    <a:lstStyle/>
                    <a:p>
                      <a:pPr marL="398780" marR="3746500" indent="-381635">
                        <a:lnSpc>
                          <a:spcPts val="2000"/>
                        </a:lnSpc>
                        <a:spcBef>
                          <a:spcPts val="445"/>
                        </a:spcBef>
                        <a:spcAft>
                          <a:spcPts val="0"/>
                        </a:spcAft>
                      </a:pPr>
                      <a:r>
                        <a:rPr lang="zh-TW" sz="1200" dirty="0">
                          <a:effectLst/>
                          <a:latin typeface="標楷體" panose="03000509000000000000" pitchFamily="65" charset="-120"/>
                          <a:ea typeface="標楷體" panose="03000509000000000000" pitchFamily="65" charset="-120"/>
                        </a:rPr>
                        <a:t>備註：一、內容請以</a:t>
                      </a:r>
                      <a:r>
                        <a:rPr lang="zh-TW" sz="1200" spc="-235"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200</a:t>
                      </a:r>
                      <a:r>
                        <a:rPr lang="en-US" sz="1200" spc="-65"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字以上字數書寫。</a:t>
                      </a:r>
                      <a:r>
                        <a:rPr lang="zh-TW" sz="1200" spc="-10" dirty="0">
                          <a:effectLst/>
                          <a:latin typeface="標楷體" panose="03000509000000000000" pitchFamily="65" charset="-120"/>
                          <a:ea typeface="標楷體" panose="03000509000000000000" pitchFamily="65" charset="-120"/>
                        </a:rPr>
                        <a:t>二、篇幅不足請自行加頁。</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17878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extLst>
              <p:ext uri="{D42A27DB-BD31-4B8C-83A1-F6EECF244321}">
                <p14:modId xmlns:p14="http://schemas.microsoft.com/office/powerpoint/2010/main" val="2815316437"/>
              </p:ext>
            </p:extLst>
          </p:nvPr>
        </p:nvGraphicFramePr>
        <p:xfrm>
          <a:off x="2942706" y="4495046"/>
          <a:ext cx="5419899" cy="1503279"/>
        </p:xfrm>
        <a:graphic>
          <a:graphicData uri="http://schemas.openxmlformats.org/drawingml/2006/table">
            <a:tbl>
              <a:tblPr/>
              <a:tblGrid>
                <a:gridCol w="1806633">
                  <a:extLst>
                    <a:ext uri="{9D8B030D-6E8A-4147-A177-3AD203B41FA5}">
                      <a16:colId xmlns:a16="http://schemas.microsoft.com/office/drawing/2014/main" val="656265473"/>
                    </a:ext>
                  </a:extLst>
                </a:gridCol>
                <a:gridCol w="1806633">
                  <a:extLst>
                    <a:ext uri="{9D8B030D-6E8A-4147-A177-3AD203B41FA5}">
                      <a16:colId xmlns:a16="http://schemas.microsoft.com/office/drawing/2014/main" val="3083961320"/>
                    </a:ext>
                  </a:extLst>
                </a:gridCol>
                <a:gridCol w="1806633">
                  <a:extLst>
                    <a:ext uri="{9D8B030D-6E8A-4147-A177-3AD203B41FA5}">
                      <a16:colId xmlns:a16="http://schemas.microsoft.com/office/drawing/2014/main" val="4038972487"/>
                    </a:ext>
                  </a:extLst>
                </a:gridCol>
              </a:tblGrid>
              <a:tr h="265169">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34884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51311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marL="0" marR="0" indent="0" algn="ctr" defTabSz="457200" rtl="0" eaLnBrk="1" fontAlgn="ctr" latinLnBrk="0" hangingPunct="1">
                        <a:lnSpc>
                          <a:spcPct val="100000"/>
                        </a:lnSpc>
                        <a:spcBef>
                          <a:spcPts val="0"/>
                        </a:spcBef>
                        <a:spcAft>
                          <a:spcPts val="0"/>
                        </a:spcAft>
                        <a:buClrTx/>
                        <a:buSzTx/>
                        <a:buFontTx/>
                        <a:buNone/>
                        <a:tabLst/>
                        <a:defRPr/>
                      </a:pPr>
                      <a:r>
                        <a:rPr lang="en-US" altLang="zh-TW" sz="1800" b="1" kern="1200" dirty="0">
                          <a:solidFill>
                            <a:schemeClr val="tx1"/>
                          </a:solidFill>
                          <a:effectLst/>
                          <a:latin typeface="+mn-lt"/>
                          <a:ea typeface="+mn-ea"/>
                          <a:cs typeface="+mn-cs"/>
                        </a:rPr>
                        <a:t>         </a:t>
                      </a:r>
                      <a:r>
                        <a:rPr lang="zh-TW" altLang="zh-TW" sz="1400" b="1" kern="1200" dirty="0">
                          <a:solidFill>
                            <a:srgbClr val="FF0000"/>
                          </a:solidFill>
                          <a:effectLst/>
                          <a:latin typeface="標楷體" panose="03000509000000000000" pitchFamily="65" charset="-120"/>
                          <a:ea typeface="標楷體" panose="03000509000000000000" pitchFamily="65" charset="-120"/>
                          <a:cs typeface="+mn-cs"/>
                        </a:rPr>
                        <a:t>間隔三個月</a:t>
                      </a:r>
                      <a:endParaRPr lang="zh-TW" altLang="zh-TW" sz="1400" kern="1200" dirty="0">
                        <a:solidFill>
                          <a:srgbClr val="FF0000"/>
                        </a:solidFill>
                        <a:effectLst/>
                        <a:latin typeface="標楷體" panose="03000509000000000000" pitchFamily="65" charset="-120"/>
                        <a:ea typeface="標楷體" panose="03000509000000000000" pitchFamily="65" charset="-120"/>
                        <a:cs typeface="+mn-cs"/>
                      </a:endParaRPr>
                    </a:p>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265169">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3941482" y="747856"/>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zh-TW" dirty="0">
                <a:solidFill>
                  <a:schemeClr val="tx1"/>
                </a:solidFill>
                <a:latin typeface="標楷體" panose="03000509000000000000" pitchFamily="65" charset="-120"/>
                <a:ea typeface="標楷體" panose="03000509000000000000" pitchFamily="65" charset="-120"/>
              </a:rPr>
              <a:t>指導教授同意書</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6" name="矩形 5"/>
          <p:cNvSpPr/>
          <p:nvPr/>
        </p:nvSpPr>
        <p:spPr>
          <a:xfrm>
            <a:off x="3956858" y="3918441"/>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zh-TW" dirty="0">
                <a:solidFill>
                  <a:schemeClr val="tx1"/>
                </a:solidFill>
                <a:latin typeface="標楷體" panose="03000509000000000000" pitchFamily="65" charset="-120"/>
                <a:ea typeface="標楷體" panose="03000509000000000000" pitchFamily="65" charset="-120"/>
              </a:rPr>
              <a:t>論文計畫口試</a:t>
            </a:r>
          </a:p>
        </p:txBody>
      </p:sp>
      <p:sp>
        <p:nvSpPr>
          <p:cNvPr id="7" name="向下箭號 6"/>
          <p:cNvSpPr/>
          <p:nvPr/>
        </p:nvSpPr>
        <p:spPr>
          <a:xfrm>
            <a:off x="4813071" y="1743751"/>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9" name="矩形 8"/>
          <p:cNvSpPr/>
          <p:nvPr/>
        </p:nvSpPr>
        <p:spPr>
          <a:xfrm>
            <a:off x="3956858" y="5546855"/>
            <a:ext cx="2377440" cy="914400"/>
          </a:xfrm>
          <a:prstGeom prst="rect">
            <a:avLst/>
          </a:prstGeom>
          <a:solidFill>
            <a:srgbClr val="CCFF99"/>
          </a:solidFill>
        </p:spPr>
        <p:style>
          <a:lnRef idx="2">
            <a:schemeClr val="accent2"/>
          </a:lnRef>
          <a:fillRef idx="1">
            <a:schemeClr val="lt1"/>
          </a:fillRef>
          <a:effectRef idx="0">
            <a:schemeClr val="accent2"/>
          </a:effectRef>
          <a:fontRef idx="minor">
            <a:schemeClr val="dk1"/>
          </a:fontRef>
        </p:style>
        <p:txBody>
          <a:bodyPr rtlCol="0" anchor="ctr"/>
          <a:lstStyle/>
          <a:p>
            <a:pPr algn="ctr"/>
            <a:r>
              <a:rPr lang="zh-TW" altLang="en-US" dirty="0">
                <a:solidFill>
                  <a:schemeClr val="tx1"/>
                </a:solidFill>
                <a:latin typeface="標楷體" panose="03000509000000000000" pitchFamily="65" charset="-120"/>
                <a:ea typeface="標楷體" panose="03000509000000000000" pitchFamily="65" charset="-120"/>
              </a:rPr>
              <a:t>學位</a:t>
            </a:r>
            <a:r>
              <a:rPr lang="zh-TW" altLang="zh-TW" dirty="0">
                <a:solidFill>
                  <a:schemeClr val="tx1"/>
                </a:solidFill>
                <a:latin typeface="標楷體" panose="03000509000000000000" pitchFamily="65" charset="-120"/>
                <a:ea typeface="標楷體" panose="03000509000000000000" pitchFamily="65" charset="-120"/>
              </a:rPr>
              <a:t>口試</a:t>
            </a:r>
          </a:p>
        </p:txBody>
      </p:sp>
      <p:sp>
        <p:nvSpPr>
          <p:cNvPr id="13" name="文字方塊 12"/>
          <p:cNvSpPr txBox="1"/>
          <p:nvPr/>
        </p:nvSpPr>
        <p:spPr>
          <a:xfrm>
            <a:off x="1363287" y="216131"/>
            <a:ext cx="2086495" cy="584775"/>
          </a:xfrm>
          <a:prstGeom prst="rect">
            <a:avLst/>
          </a:prstGeom>
          <a:noFill/>
        </p:spPr>
        <p:txBody>
          <a:bodyPr wrap="square" rtlCol="0">
            <a:spAutoFit/>
          </a:bodyPr>
          <a:lstStyle/>
          <a:p>
            <a:r>
              <a:rPr lang="zh-TW" altLang="zh-TW" sz="3200" b="1" dirty="0">
                <a:solidFill>
                  <a:srgbClr val="444444"/>
                </a:solidFill>
                <a:latin typeface="標楷體" panose="03000509000000000000" pitchFamily="65" charset="-120"/>
                <a:ea typeface="標楷體" panose="03000509000000000000" pitchFamily="65" charset="-120"/>
              </a:rPr>
              <a:t>►</a:t>
            </a:r>
            <a:r>
              <a:rPr lang="zh-TW" altLang="en-US" sz="3200" dirty="0">
                <a:latin typeface="標楷體" panose="03000509000000000000" pitchFamily="65" charset="-120"/>
                <a:ea typeface="標楷體" panose="03000509000000000000" pitchFamily="65" charset="-120"/>
              </a:rPr>
              <a:t>論文流程</a:t>
            </a:r>
          </a:p>
        </p:txBody>
      </p:sp>
      <p:sp>
        <p:nvSpPr>
          <p:cNvPr id="10" name="矩形 9"/>
          <p:cNvSpPr/>
          <p:nvPr/>
        </p:nvSpPr>
        <p:spPr>
          <a:xfrm>
            <a:off x="3941482" y="2314917"/>
            <a:ext cx="2377440" cy="914400"/>
          </a:xfrm>
          <a:prstGeom prst="rect">
            <a:avLst/>
          </a:prstGeom>
          <a:solidFill>
            <a:srgbClr val="CCFF99"/>
          </a:solidFill>
        </p:spPr>
        <p:style>
          <a:lnRef idx="2">
            <a:schemeClr val="accent1"/>
          </a:lnRef>
          <a:fillRef idx="1">
            <a:schemeClr val="lt1"/>
          </a:fillRef>
          <a:effectRef idx="0">
            <a:schemeClr val="accent1"/>
          </a:effectRef>
          <a:fontRef idx="minor">
            <a:schemeClr val="dk1"/>
          </a:fontRef>
        </p:style>
        <p:txBody>
          <a:bodyPr rtlCol="0" anchor="ctr"/>
          <a:lstStyle/>
          <a:p>
            <a:pPr algn="ctr"/>
            <a:r>
              <a:rPr lang="zh-TW" altLang="en-US" dirty="0">
                <a:solidFill>
                  <a:schemeClr val="tx1"/>
                </a:solidFill>
                <a:latin typeface="標楷體" panose="03000509000000000000" pitchFamily="65" charset="-120"/>
                <a:ea typeface="標楷體" panose="03000509000000000000" pitchFamily="65" charset="-120"/>
              </a:rPr>
              <a:t>進</a:t>
            </a:r>
            <a:r>
              <a:rPr lang="zh-TW" altLang="zh-TW" dirty="0">
                <a:solidFill>
                  <a:schemeClr val="tx1"/>
                </a:solidFill>
                <a:latin typeface="標楷體" panose="03000509000000000000" pitchFamily="65" charset="-120"/>
                <a:ea typeface="標楷體" panose="03000509000000000000" pitchFamily="65" charset="-120"/>
              </a:rPr>
              <a:t>學位論文審查會</a:t>
            </a:r>
            <a:endParaRPr lang="zh-TW" altLang="en-US" dirty="0">
              <a:solidFill>
                <a:schemeClr val="tx1"/>
              </a:solidFill>
              <a:latin typeface="標楷體" panose="03000509000000000000" pitchFamily="65" charset="-120"/>
              <a:ea typeface="標楷體" panose="03000509000000000000" pitchFamily="65" charset="-120"/>
            </a:endParaRPr>
          </a:p>
        </p:txBody>
      </p:sp>
      <p:sp>
        <p:nvSpPr>
          <p:cNvPr id="12" name="向下箭號 11"/>
          <p:cNvSpPr/>
          <p:nvPr/>
        </p:nvSpPr>
        <p:spPr>
          <a:xfrm>
            <a:off x="4815840" y="3325940"/>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14" name="向下箭號 13"/>
          <p:cNvSpPr/>
          <p:nvPr/>
        </p:nvSpPr>
        <p:spPr>
          <a:xfrm>
            <a:off x="4818608" y="4933071"/>
            <a:ext cx="484632" cy="49511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標楷體" panose="03000509000000000000" pitchFamily="65" charset="-120"/>
              <a:ea typeface="標楷體" panose="03000509000000000000" pitchFamily="65" charset="-120"/>
            </a:endParaRPr>
          </a:p>
        </p:txBody>
      </p:sp>
      <p:sp>
        <p:nvSpPr>
          <p:cNvPr id="3" name="文字方塊 2"/>
          <p:cNvSpPr txBox="1"/>
          <p:nvPr/>
        </p:nvSpPr>
        <p:spPr>
          <a:xfrm>
            <a:off x="6517179" y="2568632"/>
            <a:ext cx="2818014" cy="369332"/>
          </a:xfrm>
          <a:prstGeom prst="rect">
            <a:avLst/>
          </a:prstGeom>
          <a:ln>
            <a:solidFill>
              <a:schemeClr val="accent1">
                <a:lumMod val="75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zh-TW" altLang="en-US" b="1" dirty="0">
                <a:solidFill>
                  <a:srgbClr val="FF0000"/>
                </a:solidFill>
                <a:latin typeface="標楷體" panose="03000509000000000000" pitchFamily="65" charset="-120"/>
                <a:ea typeface="標楷體" panose="03000509000000000000" pitchFamily="65" charset="-120"/>
              </a:rPr>
              <a:t>申請至論文研討課程報告</a:t>
            </a:r>
          </a:p>
        </p:txBody>
      </p:sp>
    </p:spTree>
    <p:extLst>
      <p:ext uri="{BB962C8B-B14F-4D97-AF65-F5344CB8AC3E}">
        <p14:creationId xmlns:p14="http://schemas.microsoft.com/office/powerpoint/2010/main" val="38921104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0" y="297592"/>
            <a:ext cx="116219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solidFill>
                  <a:srgbClr val="FF0000"/>
                </a:solidFill>
                <a:latin typeface="標楷體" panose="03000509000000000000" pitchFamily="65" charset="-120"/>
                <a:ea typeface="標楷體" panose="03000509000000000000" pitchFamily="65" charset="-120"/>
              </a:rPr>
              <a:t>朝陽科技大學社會工作系碩士班研究生更換碩士論文審查委員</a:t>
            </a:r>
            <a:r>
              <a:rPr lang="zh-TW" altLang="zh-TW" sz="2400" dirty="0">
                <a:solidFill>
                  <a:srgbClr val="FF0000"/>
                </a:solidFill>
                <a:latin typeface="標楷體" panose="03000509000000000000" pitchFamily="65" charset="-120"/>
                <a:ea typeface="標楷體" panose="03000509000000000000" pitchFamily="65" charset="-120"/>
              </a:rPr>
              <a:t>申請表</a:t>
            </a:r>
            <a:r>
              <a:rPr lang="zh-TW" altLang="en-US" sz="2400" dirty="0">
                <a:solidFill>
                  <a:srgbClr val="FF0000"/>
                </a:solidFill>
                <a:latin typeface="標楷體" panose="03000509000000000000" pitchFamily="65" charset="-120"/>
                <a:ea typeface="標楷體" panose="03000509000000000000" pitchFamily="65" charset="-120"/>
              </a:rPr>
              <a:t>填表說明</a:t>
            </a: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sp>
        <p:nvSpPr>
          <p:cNvPr id="2" name="矩形 1"/>
          <p:cNvSpPr/>
          <p:nvPr/>
        </p:nvSpPr>
        <p:spPr>
          <a:xfrm>
            <a:off x="1550504" y="954157"/>
            <a:ext cx="8794143" cy="3874009"/>
          </a:xfrm>
          <a:prstGeom prst="rect">
            <a:avLst/>
          </a:prstGeom>
        </p:spPr>
        <p:txBody>
          <a:bodyPr wrap="square">
            <a:spAutoFit/>
          </a:bodyPr>
          <a:lstStyle/>
          <a:p>
            <a:pPr>
              <a:spcBef>
                <a:spcPts val="40"/>
              </a:spcBef>
              <a:spcAft>
                <a:spcPts val="0"/>
              </a:spcAft>
            </a:pPr>
            <a:r>
              <a:rPr lang="en-US" altLang="zh-TW" sz="1400" b="1"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5"/>
              </a:spcBef>
              <a:spcAft>
                <a:spcPts val="0"/>
              </a:spcAft>
              <a:tabLst>
                <a:tab pos="3720465" algn="l"/>
                <a:tab pos="4034790" algn="l"/>
                <a:tab pos="6209665" algn="l"/>
              </a:tabLst>
            </a:pPr>
            <a:r>
              <a:rPr lang="zh-TW" altLang="zh-TW" sz="1400" spc="-10" dirty="0">
                <a:latin typeface="標楷體" panose="03000509000000000000" pitchFamily="65" charset="-120"/>
                <a:ea typeface="標楷體" panose="03000509000000000000" pitchFamily="65" charset="-120"/>
              </a:rPr>
              <a:t>碩士班研究生姓名</a:t>
            </a:r>
            <a:r>
              <a:rPr lang="zh-TW" altLang="en-US" sz="1400" spc="-50" dirty="0">
                <a:latin typeface="標楷體" panose="03000509000000000000" pitchFamily="65" charset="-120"/>
                <a:ea typeface="標楷體" panose="03000509000000000000" pitchFamily="65" charset="-120"/>
              </a:rPr>
              <a:t>：王小明</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學號</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11029601</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225"/>
              </a:spcBef>
              <a:spcAft>
                <a:spcPts val="0"/>
              </a:spcAft>
            </a:pPr>
            <a:r>
              <a:rPr lang="zh-TW" altLang="zh-TW" sz="1400" spc="-15" dirty="0">
                <a:latin typeface="標楷體" panose="03000509000000000000" pitchFamily="65" charset="-120"/>
                <a:ea typeface="標楷體" panose="03000509000000000000" pitchFamily="65" charset="-120"/>
              </a:rPr>
              <a:t>更換口試委員原因概述：</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Bef>
                <a:spcPts val="65"/>
              </a:spcBef>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marR="4984750">
              <a:lnSpc>
                <a:spcPct val="183000"/>
              </a:lnSpc>
              <a:spcAft>
                <a:spcPts val="0"/>
              </a:spcAft>
            </a:pPr>
            <a:r>
              <a:rPr lang="zh-TW" altLang="zh-TW" sz="1400" spc="-10" dirty="0">
                <a:latin typeface="標楷體" panose="03000509000000000000" pitchFamily="65" charset="-120"/>
                <a:ea typeface="標楷體" panose="03000509000000000000" pitchFamily="65" charset="-120"/>
              </a:rPr>
              <a:t>原論文審查委員：</a:t>
            </a:r>
            <a:endParaRPr lang="en-US" altLang="zh-TW" sz="1400" spc="-20" dirty="0">
              <a:latin typeface="標楷體" panose="03000509000000000000" pitchFamily="65" charset="-120"/>
              <a:ea typeface="標楷體" panose="03000509000000000000" pitchFamily="65" charset="-120"/>
            </a:endParaRPr>
          </a:p>
          <a:p>
            <a:pPr marL="566420" marR="4984750">
              <a:lnSpc>
                <a:spcPct val="183000"/>
              </a:lnSpc>
              <a:spcAft>
                <a:spcPts val="0"/>
              </a:spcAft>
            </a:pPr>
            <a:r>
              <a:rPr lang="zh-TW" altLang="zh-TW" sz="1400" spc="-20" dirty="0">
                <a:latin typeface="標楷體" panose="03000509000000000000" pitchFamily="65" charset="-120"/>
                <a:ea typeface="標楷體" panose="03000509000000000000" pitchFamily="65" charset="-120"/>
              </a:rPr>
              <a:t>論文審查委員：</a:t>
            </a:r>
            <a:endParaRPr lang="zh-TW" altLang="zh-TW" sz="1400" dirty="0">
              <a:latin typeface="標楷體" panose="03000509000000000000" pitchFamily="65" charset="-120"/>
              <a:ea typeface="標楷體" panose="03000509000000000000" pitchFamily="65" charset="-120"/>
            </a:endParaRPr>
          </a:p>
          <a:p>
            <a:pPr marL="566420">
              <a:spcBef>
                <a:spcPts val="885"/>
              </a:spcBef>
              <a:spcAft>
                <a:spcPts val="0"/>
              </a:spcAft>
              <a:tabLst>
                <a:tab pos="3807460" algn="l"/>
                <a:tab pos="4301490" algn="l"/>
                <a:tab pos="4657725" algn="l"/>
                <a:tab pos="5191125" algn="l"/>
                <a:tab pos="5725160" algn="l"/>
              </a:tabLst>
            </a:pPr>
            <a:r>
              <a:rPr lang="zh-TW" altLang="zh-TW" sz="1400" spc="-10" dirty="0">
                <a:latin typeface="標楷體" panose="03000509000000000000" pitchFamily="65" charset="-120"/>
                <a:ea typeface="標楷體" panose="03000509000000000000" pitchFamily="65" charset="-120"/>
              </a:rPr>
              <a:t>論文指導教授</a:t>
            </a:r>
            <a:r>
              <a:rPr lang="zh-TW" altLang="zh-TW" sz="1400" spc="-50" dirty="0">
                <a:latin typeface="標楷體" panose="03000509000000000000" pitchFamily="65" charset="-120"/>
                <a:ea typeface="標楷體" panose="03000509000000000000" pitchFamily="65" charset="-120"/>
              </a:rPr>
              <a:t>：</a:t>
            </a:r>
            <a:r>
              <a:rPr lang="zh-TW" altLang="en-US" sz="1400" u="sng" dirty="0">
                <a:latin typeface="標楷體" panose="03000509000000000000" pitchFamily="65" charset="-120"/>
                <a:ea typeface="標楷體" panose="03000509000000000000" pitchFamily="65" charset="-120"/>
              </a:rPr>
              <a:t>陳小伶</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日</a:t>
            </a:r>
            <a:endParaRPr lang="zh-TW" altLang="zh-TW" sz="1400" dirty="0">
              <a:latin typeface="標楷體" panose="03000509000000000000" pitchFamily="65" charset="-120"/>
              <a:ea typeface="標楷體" panose="03000509000000000000" pitchFamily="65" charset="-120"/>
            </a:endParaRPr>
          </a:p>
          <a:p>
            <a:pPr>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a:spcBef>
                <a:spcPts val="60"/>
              </a:spcBef>
              <a:spcAft>
                <a:spcPts val="0"/>
              </a:spcAft>
            </a:pPr>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pPr marL="566420">
              <a:spcBef>
                <a:spcPts val="225"/>
              </a:spcBef>
              <a:spcAft>
                <a:spcPts val="0"/>
              </a:spcAft>
              <a:tabLst>
                <a:tab pos="1100455" algn="l"/>
                <a:tab pos="1633855" algn="l"/>
                <a:tab pos="3808730" algn="l"/>
                <a:tab pos="4299585" algn="l"/>
                <a:tab pos="4656455" algn="l"/>
                <a:tab pos="5189855" algn="l"/>
                <a:tab pos="5723255" algn="l"/>
              </a:tabLst>
            </a:pPr>
            <a:r>
              <a:rPr lang="zh-TW" altLang="zh-TW" sz="1400" spc="-50" dirty="0">
                <a:latin typeface="標楷體" panose="03000509000000000000" pitchFamily="65" charset="-120"/>
                <a:ea typeface="標楷體" panose="03000509000000000000" pitchFamily="65" charset="-120"/>
              </a:rPr>
              <a:t>系</a:t>
            </a:r>
            <a:r>
              <a:rPr lang="en-US" altLang="zh-TW" sz="1400"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主</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任</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	</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spc="-50" dirty="0">
                <a:latin typeface="標楷體" panose="03000509000000000000" pitchFamily="65" charset="-120"/>
                <a:ea typeface="標楷體" panose="03000509000000000000" pitchFamily="65" charset="-120"/>
              </a:rPr>
              <a:t>日</a:t>
            </a:r>
            <a:endParaRPr lang="zh-TW" altLang="zh-TW" sz="14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462399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67733" y="263718"/>
            <a:ext cx="11621918"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solidFill>
                  <a:srgbClr val="FF0000"/>
                </a:solidFill>
                <a:latin typeface="標楷體" panose="03000509000000000000" pitchFamily="65" charset="-120"/>
                <a:ea typeface="標楷體" panose="03000509000000000000" pitchFamily="65" charset="-120"/>
              </a:rPr>
              <a:t>朝陽科技大學社會工作系碩士班研究生更換論文題目</a:t>
            </a:r>
            <a:r>
              <a:rPr lang="zh-TW" altLang="zh-TW" sz="2400" dirty="0">
                <a:solidFill>
                  <a:srgbClr val="FF0000"/>
                </a:solidFill>
                <a:latin typeface="標楷體" panose="03000509000000000000" pitchFamily="65" charset="-120"/>
                <a:ea typeface="標楷體" panose="03000509000000000000" pitchFamily="65" charset="-120"/>
              </a:rPr>
              <a:t>申請</a:t>
            </a:r>
            <a:r>
              <a:rPr lang="zh-TW" altLang="en-US" sz="2400" dirty="0">
                <a:solidFill>
                  <a:srgbClr val="FF0000"/>
                </a:solidFill>
                <a:latin typeface="標楷體" panose="03000509000000000000" pitchFamily="65" charset="-120"/>
                <a:ea typeface="標楷體" panose="03000509000000000000" pitchFamily="65" charset="-120"/>
              </a:rPr>
              <a:t>填</a:t>
            </a:r>
            <a:r>
              <a:rPr lang="zh-TW" altLang="zh-TW" sz="2400" dirty="0">
                <a:solidFill>
                  <a:srgbClr val="FF0000"/>
                </a:solidFill>
                <a:latin typeface="標楷體" panose="03000509000000000000" pitchFamily="65" charset="-120"/>
                <a:ea typeface="標楷體" panose="03000509000000000000" pitchFamily="65" charset="-120"/>
              </a:rPr>
              <a:t>表</a:t>
            </a:r>
            <a:r>
              <a:rPr lang="zh-TW" altLang="en-US" sz="2400" dirty="0">
                <a:solidFill>
                  <a:srgbClr val="FF0000"/>
                </a:solidFill>
                <a:latin typeface="標楷體" panose="03000509000000000000" pitchFamily="65" charset="-120"/>
                <a:ea typeface="標楷體" panose="03000509000000000000" pitchFamily="65" charset="-120"/>
              </a:rPr>
              <a:t>說明</a:t>
            </a:r>
            <a:endParaRPr lang="en-US" altLang="zh-TW" sz="2400" dirty="0">
              <a:solidFill>
                <a:srgbClr val="FF0000"/>
              </a:solidFill>
              <a:latin typeface="標楷體" panose="03000509000000000000" pitchFamily="65" charset="-120"/>
              <a:ea typeface="標楷體" panose="03000509000000000000" pitchFamily="65" charset="-120"/>
            </a:endParaRPr>
          </a:p>
        </p:txBody>
      </p:sp>
      <p:sp>
        <p:nvSpPr>
          <p:cNvPr id="3" name="Rectangle 1"/>
          <p:cNvSpPr>
            <a:spLocks noChangeArrowheads="1"/>
          </p:cNvSpPr>
          <p:nvPr/>
        </p:nvSpPr>
        <p:spPr bwMode="auto">
          <a:xfrm>
            <a:off x="4230688" y="-26685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749425" algn="l"/>
              </a:tabLst>
              <a:defRPr>
                <a:solidFill>
                  <a:schemeClr val="tx1"/>
                </a:solidFill>
                <a:latin typeface="Arial" panose="020B0604020202020204" pitchFamily="34" charset="0"/>
              </a:defRPr>
            </a:lvl1pPr>
            <a:lvl2pPr eaLnBrk="0" fontAlgn="base" hangingPunct="0">
              <a:spcBef>
                <a:spcPct val="0"/>
              </a:spcBef>
              <a:spcAft>
                <a:spcPct val="0"/>
              </a:spcAft>
              <a:tabLst>
                <a:tab pos="1749425" algn="l"/>
              </a:tabLst>
              <a:defRPr>
                <a:solidFill>
                  <a:schemeClr val="tx1"/>
                </a:solidFill>
                <a:latin typeface="Arial" panose="020B0604020202020204" pitchFamily="34" charset="0"/>
              </a:defRPr>
            </a:lvl2pPr>
            <a:lvl3pPr eaLnBrk="0" fontAlgn="base" hangingPunct="0">
              <a:spcBef>
                <a:spcPct val="0"/>
              </a:spcBef>
              <a:spcAft>
                <a:spcPct val="0"/>
              </a:spcAft>
              <a:tabLst>
                <a:tab pos="1749425" algn="l"/>
              </a:tabLst>
              <a:defRPr>
                <a:solidFill>
                  <a:schemeClr val="tx1"/>
                </a:solidFill>
                <a:latin typeface="Arial" panose="020B0604020202020204" pitchFamily="34" charset="0"/>
              </a:defRPr>
            </a:lvl3pPr>
            <a:lvl4pPr eaLnBrk="0" fontAlgn="base" hangingPunct="0">
              <a:spcBef>
                <a:spcPct val="0"/>
              </a:spcBef>
              <a:spcAft>
                <a:spcPct val="0"/>
              </a:spcAft>
              <a:tabLst>
                <a:tab pos="1749425" algn="l"/>
              </a:tabLst>
              <a:defRPr>
                <a:solidFill>
                  <a:schemeClr val="tx1"/>
                </a:solidFill>
                <a:latin typeface="Arial" panose="020B0604020202020204" pitchFamily="34" charset="0"/>
              </a:defRPr>
            </a:lvl4pPr>
            <a:lvl5pPr eaLnBrk="0" fontAlgn="base" hangingPunct="0">
              <a:spcBef>
                <a:spcPct val="0"/>
              </a:spcBef>
              <a:spcAft>
                <a:spcPct val="0"/>
              </a:spcAft>
              <a:tabLst>
                <a:tab pos="1749425" algn="l"/>
              </a:tabLst>
              <a:defRPr>
                <a:solidFill>
                  <a:schemeClr val="tx1"/>
                </a:solidFill>
                <a:latin typeface="Arial" panose="020B0604020202020204" pitchFamily="34" charset="0"/>
              </a:defRPr>
            </a:lvl5pPr>
            <a:lvl6pPr eaLnBrk="0" fontAlgn="base" hangingPunct="0">
              <a:spcBef>
                <a:spcPct val="0"/>
              </a:spcBef>
              <a:spcAft>
                <a:spcPct val="0"/>
              </a:spcAft>
              <a:tabLst>
                <a:tab pos="1749425" algn="l"/>
              </a:tabLst>
              <a:defRPr>
                <a:solidFill>
                  <a:schemeClr val="tx1"/>
                </a:solidFill>
                <a:latin typeface="Arial" panose="020B0604020202020204" pitchFamily="34" charset="0"/>
              </a:defRPr>
            </a:lvl6pPr>
            <a:lvl7pPr eaLnBrk="0" fontAlgn="base" hangingPunct="0">
              <a:spcBef>
                <a:spcPct val="0"/>
              </a:spcBef>
              <a:spcAft>
                <a:spcPct val="0"/>
              </a:spcAft>
              <a:tabLst>
                <a:tab pos="1749425" algn="l"/>
              </a:tabLst>
              <a:defRPr>
                <a:solidFill>
                  <a:schemeClr val="tx1"/>
                </a:solidFill>
                <a:latin typeface="Arial" panose="020B0604020202020204" pitchFamily="34" charset="0"/>
              </a:defRPr>
            </a:lvl7pPr>
            <a:lvl8pPr eaLnBrk="0" fontAlgn="base" hangingPunct="0">
              <a:spcBef>
                <a:spcPct val="0"/>
              </a:spcBef>
              <a:spcAft>
                <a:spcPct val="0"/>
              </a:spcAft>
              <a:tabLst>
                <a:tab pos="1749425" algn="l"/>
              </a:tabLst>
              <a:defRPr>
                <a:solidFill>
                  <a:schemeClr val="tx1"/>
                </a:solidFill>
                <a:latin typeface="Arial" panose="020B0604020202020204" pitchFamily="34" charset="0"/>
              </a:defRPr>
            </a:lvl8pPr>
            <a:lvl9pPr eaLnBrk="0" fontAlgn="base" hangingPunct="0">
              <a:spcBef>
                <a:spcPct val="0"/>
              </a:spcBef>
              <a:spcAft>
                <a:spcPct val="0"/>
              </a:spcAft>
              <a:tabLst>
                <a:tab pos="1749425" algn="l"/>
              </a:tabLst>
              <a:defRPr>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朝陽科技大學社會工作系</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zh-TW" altLang="zh-TW" sz="17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原服務機構實習申請書【進階實習】</a:t>
            </a:r>
            <a:endParaRPr kumimoji="0" lang="zh-TW" altLang="zh-TW" sz="800" b="0" i="0" u="none" strike="noStrike" cap="none" normalizeH="0" baseline="0">
              <a:ln>
                <a:noFill/>
              </a:ln>
              <a:solidFill>
                <a:schemeClr val="tx1"/>
              </a:solidFill>
              <a:effectLst/>
            </a:endParaRPr>
          </a:p>
          <a:p>
            <a:pPr marL="0" marR="0" lvl="0" indent="0" algn="r" defTabSz="914400" rtl="0" eaLnBrk="0" fontAlgn="base" latinLnBrk="0" hangingPunct="0">
              <a:lnSpc>
                <a:spcPct val="100000"/>
              </a:lnSpc>
              <a:spcBef>
                <a:spcPct val="0"/>
              </a:spcBef>
              <a:spcAft>
                <a:spcPct val="0"/>
              </a:spcAft>
              <a:buClrTx/>
              <a:buSzTx/>
              <a:buFontTx/>
              <a:buNone/>
              <a:tabLst>
                <a:tab pos="1749425" algn="l"/>
              </a:tabLst>
            </a:pPr>
            <a:r>
              <a:rPr kumimoji="0" lang="en-US" altLang="zh-TW" sz="10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t>104.12.03 </a:t>
            </a:r>
            <a:r>
              <a:rPr kumimoji="0" lang="zh-TW" altLang="en-US" sz="1000" b="0" i="0" u="none" strike="noStrike" cap="none" normalizeH="0" baseline="0">
                <a:ln>
                  <a:noFill/>
                </a:ln>
                <a:solidFill>
                  <a:schemeClr val="tx1"/>
                </a:solidFill>
                <a:effectLst/>
                <a:latin typeface="細明體" panose="02020509000000000000" pitchFamily="49" charset="-120"/>
                <a:ea typeface="細明體" panose="02020509000000000000" pitchFamily="49" charset="-120"/>
              </a:rPr>
              <a:t>更新</a:t>
            </a:r>
            <a:endParaRPr kumimoji="0" lang="zh-TW" altLang="en-US" sz="1800" b="0" i="0" u="none" strike="noStrike" cap="none" normalizeH="0" baseline="0">
              <a:ln>
                <a:noFill/>
              </a:ln>
              <a:solidFill>
                <a:schemeClr val="tx1"/>
              </a:solidFill>
              <a:effectLst/>
              <a:latin typeface="Arial" panose="020B0604020202020204" pitchFamily="34" charset="0"/>
            </a:endParaRPr>
          </a:p>
        </p:txBody>
      </p:sp>
      <p:sp>
        <p:nvSpPr>
          <p:cNvPr id="20" name="矩形 19"/>
          <p:cNvSpPr/>
          <p:nvPr/>
        </p:nvSpPr>
        <p:spPr>
          <a:xfrm>
            <a:off x="2339818" y="1082376"/>
            <a:ext cx="6096000" cy="5693866"/>
          </a:xfrm>
          <a:prstGeom prst="rect">
            <a:avLst/>
          </a:prstGeom>
        </p:spPr>
        <p:txBody>
          <a:bodyPr>
            <a:spAutoFit/>
          </a:bodyPr>
          <a:lstStyle/>
          <a:p>
            <a:pPr marL="215900">
              <a:spcAft>
                <a:spcPts val="0"/>
              </a:spcAft>
              <a:tabLst>
                <a:tab pos="3546475" algn="l"/>
                <a:tab pos="3771900" algn="l"/>
                <a:tab pos="5948680" algn="l"/>
              </a:tabLst>
            </a:pPr>
            <a:r>
              <a:rPr lang="zh-TW" altLang="zh-TW" sz="1400" spc="-10" dirty="0">
                <a:latin typeface="標楷體" panose="03000509000000000000" pitchFamily="65" charset="-120"/>
                <a:ea typeface="標楷體" panose="03000509000000000000" pitchFamily="65" charset="-120"/>
              </a:rPr>
              <a:t>碩士班研究生姓名</a:t>
            </a:r>
            <a:r>
              <a:rPr lang="zh-TW" altLang="zh-TW" sz="1400" spc="-50" dirty="0">
                <a:latin typeface="標楷體" panose="03000509000000000000" pitchFamily="65" charset="-120"/>
                <a:ea typeface="標楷體" panose="03000509000000000000" pitchFamily="65" charset="-120"/>
              </a:rPr>
              <a:t>：</a:t>
            </a:r>
            <a:r>
              <a:rPr lang="zh-TW" altLang="en-US" sz="1400" spc="-50" dirty="0">
                <a:latin typeface="標楷體" panose="03000509000000000000" pitchFamily="65" charset="-120"/>
                <a:ea typeface="標楷體" panose="03000509000000000000" pitchFamily="65" charset="-120"/>
              </a:rPr>
              <a:t>王小明</a:t>
            </a:r>
            <a:r>
              <a:rPr lang="en-US" altLang="zh-TW" sz="1400"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學號</a:t>
            </a:r>
            <a:r>
              <a:rPr lang="zh-TW" altLang="zh-TW" sz="1400" spc="-50" dirty="0">
                <a:latin typeface="標楷體" panose="03000509000000000000" pitchFamily="65" charset="-120"/>
                <a:ea typeface="標楷體" panose="03000509000000000000" pitchFamily="65" charset="-120"/>
              </a:rPr>
              <a:t>：</a:t>
            </a:r>
            <a:r>
              <a:rPr lang="en-US" altLang="zh-TW" sz="1400" u="sng" dirty="0">
                <a:latin typeface="標楷體" panose="03000509000000000000" pitchFamily="65" charset="-120"/>
                <a:ea typeface="標楷體" panose="03000509000000000000" pitchFamily="65" charset="-120"/>
              </a:rPr>
              <a:t>11029601</a:t>
            </a: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en-US" altLang="zh-TW" sz="1400" u="sng"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（一）更換論文題目原因概述：</a:t>
            </a: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（二）更換後的碩士論文題目：</a:t>
            </a: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endParaRPr lang="en-US"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zh-TW" sz="1400" dirty="0">
                <a:latin typeface="標楷體" panose="03000509000000000000" pitchFamily="65" charset="-120"/>
                <a:ea typeface="標楷體" panose="03000509000000000000" pitchFamily="65" charset="-120"/>
              </a:rPr>
              <a:t>中文：</a:t>
            </a:r>
            <a:r>
              <a:rPr lang="en-US" altLang="zh-TW" sz="1400" u="sng" dirty="0">
                <a:latin typeface="標楷體" panose="03000509000000000000" pitchFamily="65" charset="-120"/>
                <a:ea typeface="標楷體" panose="03000509000000000000" pitchFamily="65" charset="-120"/>
              </a:rPr>
              <a:t>			</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tabLst>
                <a:tab pos="3546475" algn="l"/>
                <a:tab pos="3771900" algn="l"/>
                <a:tab pos="5948680" algn="l"/>
              </a:tabLst>
            </a:pPr>
            <a:r>
              <a:rPr lang="zh-TW" altLang="en-US" sz="1400" dirty="0">
                <a:latin typeface="標楷體" panose="03000509000000000000" pitchFamily="65" charset="-120"/>
                <a:ea typeface="標楷體" panose="03000509000000000000" pitchFamily="65" charset="-120"/>
              </a:rPr>
              <a:t>英</a:t>
            </a:r>
            <a:r>
              <a:rPr lang="zh-TW" altLang="zh-TW" sz="1400" dirty="0">
                <a:latin typeface="標楷體" panose="03000509000000000000" pitchFamily="65" charset="-120"/>
                <a:ea typeface="標楷體" panose="03000509000000000000" pitchFamily="65" charset="-120"/>
              </a:rPr>
              <a:t>文：</a:t>
            </a:r>
            <a:r>
              <a:rPr lang="en-US" altLang="zh-TW" sz="1400" u="sng" dirty="0">
                <a:latin typeface="標楷體" panose="03000509000000000000" pitchFamily="65" charset="-120"/>
                <a:ea typeface="標楷體" panose="03000509000000000000" pitchFamily="65" charset="-120"/>
              </a:rPr>
              <a:t>			</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r>
              <a:rPr lang="zh-TW" altLang="zh-TW" sz="1400" dirty="0">
                <a:latin typeface="標楷體" panose="03000509000000000000" pitchFamily="65" charset="-120"/>
                <a:ea typeface="標楷體" panose="03000509000000000000" pitchFamily="65" charset="-120"/>
              </a:rPr>
              <a:t>論文指導教授</a:t>
            </a:r>
            <a:r>
              <a:rPr lang="zh-TW" altLang="en-US" sz="1400" dirty="0">
                <a:latin typeface="標楷體" panose="03000509000000000000" pitchFamily="65" charset="-120"/>
                <a:ea typeface="標楷體" panose="03000509000000000000" pitchFamily="65" charset="-120"/>
              </a:rPr>
              <a:t>：林小伶  </a:t>
            </a:r>
            <a:r>
              <a:rPr lang="en-US" altLang="zh-TW" sz="1400" dirty="0">
                <a:latin typeface="標楷體" panose="03000509000000000000" pitchFamily="65" charset="-120"/>
                <a:ea typeface="標楷體" panose="03000509000000000000" pitchFamily="65" charset="-120"/>
              </a:rPr>
              <a:t>XXX</a:t>
            </a:r>
            <a:r>
              <a:rPr lang="zh-TW" altLang="zh-TW" sz="1400" dirty="0">
                <a:latin typeface="標楷體" panose="03000509000000000000" pitchFamily="65" charset="-120"/>
                <a:ea typeface="標楷體" panose="03000509000000000000" pitchFamily="65" charset="-120"/>
              </a:rPr>
              <a:t>年</a:t>
            </a:r>
            <a:r>
              <a:rPr lang="en-US" altLang="zh-TW" sz="1400" dirty="0">
                <a:latin typeface="標楷體" panose="03000509000000000000" pitchFamily="65" charset="-120"/>
                <a:ea typeface="標楷體" panose="03000509000000000000" pitchFamily="65" charset="-120"/>
              </a:rPr>
              <a:t> XX </a:t>
            </a:r>
            <a:r>
              <a:rPr lang="zh-TW" altLang="zh-TW" sz="1400" dirty="0">
                <a:latin typeface="標楷體" panose="03000509000000000000" pitchFamily="65" charset="-120"/>
                <a:ea typeface="標楷體" panose="03000509000000000000" pitchFamily="65" charset="-120"/>
              </a:rPr>
              <a:t>月</a:t>
            </a:r>
            <a:r>
              <a:rPr lang="en-US" altLang="zh-TW" sz="1400" dirty="0">
                <a:latin typeface="標楷體" panose="03000509000000000000" pitchFamily="65" charset="-120"/>
                <a:ea typeface="標楷體" panose="03000509000000000000" pitchFamily="65" charset="-120"/>
              </a:rPr>
              <a:t> </a:t>
            </a:r>
            <a:r>
              <a:rPr lang="en-US" altLang="zh-TW" sz="1400" u="sng" dirty="0">
                <a:latin typeface="標楷體" panose="03000509000000000000" pitchFamily="65" charset="-120"/>
                <a:ea typeface="標楷體" panose="03000509000000000000" pitchFamily="65" charset="-120"/>
              </a:rPr>
              <a:t>XX </a:t>
            </a:r>
            <a:r>
              <a:rPr lang="zh-TW" altLang="zh-TW" sz="1400" dirty="0">
                <a:latin typeface="標楷體" panose="03000509000000000000" pitchFamily="65" charset="-120"/>
                <a:ea typeface="標楷體" panose="03000509000000000000" pitchFamily="65" charset="-120"/>
              </a:rPr>
              <a:t>日</a:t>
            </a:r>
          </a:p>
          <a:p>
            <a:r>
              <a:rPr lang="en-US" altLang="zh-TW" sz="1400" dirty="0">
                <a:latin typeface="標楷體" panose="03000509000000000000" pitchFamily="65" charset="-120"/>
                <a:ea typeface="標楷體" panose="03000509000000000000" pitchFamily="65" charset="-120"/>
              </a:rPr>
              <a:t> </a:t>
            </a:r>
            <a:endParaRPr lang="zh-TW" altLang="zh-TW" sz="1400" dirty="0">
              <a:latin typeface="標楷體" panose="03000509000000000000" pitchFamily="65" charset="-120"/>
              <a:ea typeface="標楷體" panose="03000509000000000000" pitchFamily="65" charset="-120"/>
            </a:endParaRPr>
          </a:p>
          <a:p>
            <a:r>
              <a:rPr lang="zh-TW" altLang="zh-TW" sz="1400" dirty="0">
                <a:latin typeface="標楷體" panose="03000509000000000000" pitchFamily="65" charset="-120"/>
                <a:ea typeface="標楷體" panose="03000509000000000000" pitchFamily="65" charset="-120"/>
              </a:rPr>
              <a:t>系主任：</a:t>
            </a:r>
            <a:r>
              <a:rPr lang="en-US" altLang="zh-TW" sz="1400" dirty="0">
                <a:latin typeface="標楷體" panose="03000509000000000000" pitchFamily="65" charset="-120"/>
                <a:ea typeface="標楷體" panose="03000509000000000000" pitchFamily="65" charset="-120"/>
              </a:rPr>
              <a:t>      </a:t>
            </a:r>
            <a:r>
              <a:rPr lang="zh-TW" altLang="en-US"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年</a:t>
            </a:r>
            <a:r>
              <a:rPr lang="en-US" altLang="zh-TW"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月</a:t>
            </a:r>
            <a:r>
              <a:rPr lang="en-US" altLang="zh-TW" sz="1400" u="sng" dirty="0">
                <a:latin typeface="標楷體" panose="03000509000000000000" pitchFamily="65" charset="-120"/>
                <a:ea typeface="標楷體" panose="03000509000000000000" pitchFamily="65" charset="-120"/>
              </a:rPr>
              <a:t>	</a:t>
            </a:r>
            <a:r>
              <a:rPr lang="zh-TW" altLang="zh-TW" sz="1400" dirty="0">
                <a:latin typeface="標楷體" panose="03000509000000000000" pitchFamily="65" charset="-120"/>
                <a:ea typeface="標楷體" panose="03000509000000000000" pitchFamily="65" charset="-120"/>
              </a:rPr>
              <a:t>日</a:t>
            </a:r>
          </a:p>
          <a:p>
            <a:pPr marL="215900">
              <a:tabLst>
                <a:tab pos="3546475" algn="l"/>
                <a:tab pos="3771900" algn="l"/>
                <a:tab pos="5948680" algn="l"/>
              </a:tabLst>
            </a:pPr>
            <a:endParaRPr lang="zh-TW" altLang="zh-TW" sz="1400" dirty="0">
              <a:latin typeface="標楷體" panose="03000509000000000000" pitchFamily="65" charset="-120"/>
              <a:ea typeface="標楷體" panose="03000509000000000000" pitchFamily="65" charset="-120"/>
            </a:endParaRPr>
          </a:p>
          <a:p>
            <a:pPr marL="215900">
              <a:spcAft>
                <a:spcPts val="0"/>
              </a:spcAft>
              <a:tabLst>
                <a:tab pos="3546475" algn="l"/>
                <a:tab pos="3771900" algn="l"/>
                <a:tab pos="5948680" algn="l"/>
              </a:tabLst>
            </a:pPr>
            <a:endParaRPr lang="zh-TW" altLang="zh-TW" sz="1400" dirty="0">
              <a:effectLst/>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2754000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60254" y="2809702"/>
            <a:ext cx="8414219" cy="1213658"/>
          </a:xfrm>
        </p:spPr>
        <p:txBody>
          <a:bodyPr>
            <a:normAutofit/>
          </a:bodyPr>
          <a:lstStyle/>
          <a:p>
            <a:pPr algn="ctr"/>
            <a:r>
              <a:rPr lang="zh-TW" altLang="en-US" sz="6000" b="1" dirty="0">
                <a:solidFill>
                  <a:schemeClr val="tx1"/>
                </a:solidFill>
                <a:latin typeface="標楷體" panose="03000509000000000000" pitchFamily="65" charset="-120"/>
                <a:ea typeface="標楷體" panose="03000509000000000000" pitchFamily="65" charset="-120"/>
              </a:rPr>
              <a:t>研究生問答集</a:t>
            </a:r>
          </a:p>
        </p:txBody>
      </p:sp>
    </p:spTree>
    <p:extLst>
      <p:ext uri="{BB962C8B-B14F-4D97-AF65-F5344CB8AC3E}">
        <p14:creationId xmlns:p14="http://schemas.microsoft.com/office/powerpoint/2010/main" val="3623896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Q1: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申請論文計畫書口試</a:t>
            </a:r>
            <a:r>
              <a:rPr lang="zh-TW" altLang="en-US" sz="2400" dirty="0">
                <a:latin typeface="標楷體" panose="03000509000000000000" pitchFamily="65" charset="-120"/>
                <a:ea typeface="標楷體" panose="03000509000000000000" pitchFamily="65" charset="-120"/>
              </a:rPr>
              <a:t>的條件</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8828117" cy="1384995"/>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A1: </a:t>
            </a:r>
            <a:r>
              <a:rPr lang="zh-TW" altLang="en-US" sz="2400" dirty="0">
                <a:solidFill>
                  <a:srgbClr val="7030A0"/>
                </a:solidFill>
                <a:latin typeface="標楷體" panose="03000509000000000000" pitchFamily="65" charset="-120"/>
                <a:ea typeface="標楷體" panose="03000509000000000000" pitchFamily="65" charset="-120"/>
              </a:rPr>
              <a:t>要先進</a:t>
            </a:r>
            <a:r>
              <a:rPr lang="zh-TW" altLang="zh-TW" sz="2400" dirty="0">
                <a:solidFill>
                  <a:srgbClr val="7030A0"/>
                </a:solidFill>
                <a:latin typeface="標楷體" panose="03000509000000000000" pitchFamily="65" charset="-120"/>
                <a:ea typeface="標楷體" panose="03000509000000000000" pitchFamily="65" charset="-120"/>
              </a:rPr>
              <a:t>學位論文審查會</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即</a:t>
            </a:r>
            <a:r>
              <a:rPr lang="zh-TW" altLang="en-US" sz="2400" u="sng" dirty="0">
                <a:solidFill>
                  <a:srgbClr val="7030A0"/>
                </a:solidFill>
                <a:latin typeface="標楷體" panose="03000509000000000000" pitchFamily="65" charset="-120"/>
                <a:ea typeface="標楷體" panose="03000509000000000000" pitchFamily="65" charset="-120"/>
              </a:rPr>
              <a:t>論文計畫書</a:t>
            </a:r>
            <a:r>
              <a:rPr lang="zh-TW" altLang="en-US" sz="2400" dirty="0">
                <a:solidFill>
                  <a:srgbClr val="7030A0"/>
                </a:solidFill>
                <a:latin typeface="標楷體" panose="03000509000000000000" pitchFamily="65" charset="-120"/>
                <a:ea typeface="標楷體" panose="03000509000000000000" pitchFamily="65" charset="-120"/>
              </a:rPr>
              <a:t>進</a:t>
            </a:r>
            <a:r>
              <a:rPr lang="zh-TW" altLang="en-US" sz="2400" u="sng" dirty="0">
                <a:solidFill>
                  <a:srgbClr val="7030A0"/>
                </a:solidFill>
                <a:latin typeface="標楷體" panose="03000509000000000000" pitchFamily="65" charset="-120"/>
                <a:ea typeface="標楷體" panose="03000509000000000000" pitchFamily="65" charset="-120"/>
              </a:rPr>
              <a:t>論文研討</a:t>
            </a:r>
            <a:r>
              <a:rPr lang="zh-TW" altLang="en-US" sz="2400" dirty="0">
                <a:solidFill>
                  <a:srgbClr val="7030A0"/>
                </a:solidFill>
                <a:latin typeface="標楷體" panose="03000509000000000000" pitchFamily="65" charset="-120"/>
                <a:ea typeface="標楷體" panose="03000509000000000000" pitchFamily="65" charset="-120"/>
              </a:rPr>
              <a:t>課程報告</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r>
              <a:rPr lang="zh-TW" altLang="en-US" sz="2400" dirty="0">
                <a:solidFill>
                  <a:srgbClr val="7030A0"/>
                </a:solidFill>
                <a:latin typeface="標楷體" panose="03000509000000000000" pitchFamily="65" charset="-120"/>
                <a:ea typeface="標楷體" panose="03000509000000000000" pitchFamily="65" charset="-120"/>
              </a:rPr>
              <a:t>程序參考</a:t>
            </a:r>
            <a:r>
              <a:rPr lang="en-US" altLang="zh-TW" sz="2400" dirty="0">
                <a:solidFill>
                  <a:srgbClr val="7030A0"/>
                </a:solidFill>
                <a:latin typeface="標楷體" panose="03000509000000000000" pitchFamily="65" charset="-120"/>
                <a:ea typeface="標楷體" panose="03000509000000000000" pitchFamily="65" charset="-120"/>
              </a:rPr>
              <a:t>p4)</a:t>
            </a:r>
            <a:r>
              <a:rPr lang="en-US" altLang="zh-TW" dirty="0">
                <a:solidFill>
                  <a:srgbClr val="7030A0"/>
                </a:solidFill>
                <a:latin typeface="標楷體" panose="03000509000000000000" pitchFamily="65" charset="-120"/>
                <a:ea typeface="標楷體" panose="03000509000000000000" pitchFamily="65" charset="-120"/>
              </a:rPr>
              <a:t>  </a:t>
            </a:r>
          </a:p>
          <a:p>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1033547" y="3219797"/>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Q2: </a:t>
            </a:r>
            <a:r>
              <a:rPr lang="zh-TW" altLang="en-US" sz="2400" dirty="0">
                <a:latin typeface="標楷體" panose="03000509000000000000" pitchFamily="65" charset="-120"/>
                <a:ea typeface="標楷體" panose="03000509000000000000" pitchFamily="65" charset="-120"/>
              </a:rPr>
              <a:t>請問所需申請表可自何處下載</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6" name="文字方塊 5"/>
          <p:cNvSpPr txBox="1"/>
          <p:nvPr/>
        </p:nvSpPr>
        <p:spPr>
          <a:xfrm>
            <a:off x="1033547" y="3900272"/>
            <a:ext cx="9748060" cy="1569660"/>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A2: </a:t>
            </a:r>
            <a:r>
              <a:rPr lang="zh-TW" altLang="en-US" sz="2400" dirty="0">
                <a:solidFill>
                  <a:srgbClr val="7030A0"/>
                </a:solidFill>
                <a:latin typeface="標楷體" panose="03000509000000000000" pitchFamily="65" charset="-120"/>
                <a:ea typeface="標楷體" panose="03000509000000000000" pitchFamily="65" charset="-120"/>
              </a:rPr>
              <a:t>論文計</a:t>
            </a:r>
            <a:r>
              <a:rPr lang="zh-TW" altLang="zh-TW" sz="2400" dirty="0">
                <a:solidFill>
                  <a:srgbClr val="7030A0"/>
                </a:solidFill>
                <a:latin typeface="標楷體" panose="03000509000000000000" pitchFamily="65" charset="-120"/>
                <a:ea typeface="標楷體" panose="03000509000000000000" pitchFamily="65" charset="-120"/>
              </a:rPr>
              <a:t>畫</a:t>
            </a:r>
            <a:r>
              <a:rPr lang="zh-TW" altLang="en-US" sz="2400" dirty="0">
                <a:solidFill>
                  <a:srgbClr val="7030A0"/>
                </a:solidFill>
                <a:latin typeface="標楷體" panose="03000509000000000000" pitchFamily="65" charset="-120"/>
                <a:ea typeface="標楷體" panose="03000509000000000000" pitchFamily="65" charset="-120"/>
              </a:rPr>
              <a:t>書至以下網址下載</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https://swdept.cyut.edu.tw/p/412-1042-3564.php?Lang=zh-tw</a:t>
            </a:r>
            <a:endParaRPr lang="zh-TW" altLang="en-US" sz="2400" dirty="0">
              <a:solidFill>
                <a:srgbClr val="7030A0"/>
              </a:solidFill>
              <a:latin typeface="標楷體" panose="03000509000000000000" pitchFamily="65" charset="-120"/>
              <a:ea typeface="標楷體" panose="03000509000000000000" pitchFamily="65" charset="-120"/>
            </a:endParaRPr>
          </a:p>
          <a:p>
            <a:r>
              <a:rPr lang="zh-TW" altLang="en-US" sz="2400" dirty="0">
                <a:solidFill>
                  <a:srgbClr val="7030A0"/>
                </a:solidFill>
                <a:latin typeface="標楷體" panose="03000509000000000000" pitchFamily="65" charset="-120"/>
                <a:ea typeface="標楷體" panose="03000509000000000000" pitchFamily="65" charset="-120"/>
              </a:rPr>
              <a:t>    學位考試至以下網址下載</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https://acad.cyut.edu.tw/p/412-1002-2474.php?Lang=zh-tw</a:t>
            </a:r>
            <a:endParaRPr lang="zh-TW" altLang="en-US" sz="2400" dirty="0">
              <a:solidFill>
                <a:srgbClr val="7030A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7838802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Q3: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何時須送給口委</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A3: </a:t>
            </a:r>
            <a:r>
              <a:rPr lang="zh-TW" altLang="en-US" sz="2400" dirty="0">
                <a:solidFill>
                  <a:srgbClr val="7030A0"/>
                </a:solidFill>
                <a:latin typeface="標楷體" panose="03000509000000000000" pitchFamily="65" charset="-120"/>
                <a:ea typeface="標楷體" panose="03000509000000000000" pitchFamily="65" charset="-120"/>
              </a:rPr>
              <a:t>二星期</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含假日</a:t>
            </a:r>
            <a:r>
              <a:rPr lang="en-US" altLang="zh-TW" sz="2400" dirty="0">
                <a:solidFill>
                  <a:srgbClr val="7030A0"/>
                </a:solidFill>
                <a:latin typeface="標楷體" panose="03000509000000000000" pitchFamily="65" charset="-120"/>
                <a:ea typeface="標楷體" panose="03000509000000000000" pitchFamily="65" charset="-120"/>
              </a:rPr>
              <a:t>)</a:t>
            </a:r>
            <a:r>
              <a:rPr lang="zh-TW" altLang="en-US" sz="2400" dirty="0">
                <a:solidFill>
                  <a:srgbClr val="7030A0"/>
                </a:solidFill>
                <a:latin typeface="標楷體" panose="03000509000000000000" pitchFamily="65" charset="-120"/>
                <a:ea typeface="標楷體" panose="03000509000000000000" pitchFamily="65" charset="-120"/>
              </a:rPr>
              <a:t>前須送達給口委。</a:t>
            </a:r>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4" name="文字方塊 3"/>
          <p:cNvSpPr txBox="1"/>
          <p:nvPr/>
        </p:nvSpPr>
        <p:spPr>
          <a:xfrm>
            <a:off x="1000295" y="363543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Q4: </a:t>
            </a:r>
            <a:r>
              <a:rPr lang="zh-TW" altLang="en-US" sz="2400" dirty="0">
                <a:latin typeface="標楷體" panose="03000509000000000000" pitchFamily="65" charset="-120"/>
                <a:ea typeface="標楷體" panose="03000509000000000000" pitchFamily="65" charset="-120"/>
              </a:rPr>
              <a:t>請問</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封面顏色</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1000295" y="4315909"/>
            <a:ext cx="10413080"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A4: </a:t>
            </a:r>
            <a:r>
              <a:rPr lang="zh-TW" altLang="en-US" sz="2400" dirty="0">
                <a:solidFill>
                  <a:srgbClr val="7030A0"/>
                </a:solidFill>
                <a:latin typeface="標楷體" panose="03000509000000000000" pitchFamily="65" charset="-120"/>
                <a:ea typeface="標楷體" panose="03000509000000000000" pitchFamily="65" charset="-120"/>
              </a:rPr>
              <a:t>至學校註冊組下載</a:t>
            </a:r>
            <a:r>
              <a:rPr lang="en-US" altLang="zh-TW" sz="2400" dirty="0" err="1">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論文封面及封底之相關規定</a:t>
            </a:r>
            <a:r>
              <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a:t>
            </a:r>
            <a:r>
              <a:rPr lang="en-US" altLang="zh-TW" sz="2400" dirty="0" err="1">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顏色</a:t>
            </a:r>
            <a:r>
              <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a:t>
            </a:r>
            <a:r>
              <a:rPr lang="zh-TW" altLang="en-US"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rPr>
              <a:t>網址如下</a:t>
            </a:r>
            <a:endParaRPr lang="en-US" altLang="zh-TW" sz="2400" dirty="0">
              <a:solidFill>
                <a:srgbClr val="7030A0"/>
              </a:solidFill>
              <a:latin typeface="標楷體" panose="03000509000000000000" pitchFamily="65" charset="-120"/>
              <a:ea typeface="標楷體" panose="03000509000000000000" pitchFamily="65" charset="-120"/>
              <a:hlinkClick r:id="rId2" tooltip="論文封面及封底之相關規定(顏色)(PDF)(另開新視窗)"/>
            </a:endParaRPr>
          </a:p>
          <a:p>
            <a:r>
              <a:rPr lang="en-US" altLang="zh-TW" sz="2400" dirty="0">
                <a:solidFill>
                  <a:srgbClr val="7030A0"/>
                </a:solidFill>
                <a:latin typeface="標楷體" panose="03000509000000000000" pitchFamily="65" charset="-120"/>
                <a:ea typeface="標楷體" panose="03000509000000000000" pitchFamily="65" charset="-120"/>
              </a:rPr>
              <a:t>    https://acad.cyut.edu.tw/var/file/2/1002/img/749/867238302.pdf</a:t>
            </a:r>
            <a:endParaRPr lang="zh-TW" altLang="en-US" sz="2400" dirty="0">
              <a:solidFill>
                <a:srgbClr val="7030A0"/>
              </a:solidFill>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12385397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Q5: </a:t>
            </a:r>
            <a:r>
              <a:rPr lang="zh-TW" altLang="en-US" sz="2400" dirty="0">
                <a:latin typeface="標楷體" panose="03000509000000000000" pitchFamily="65" charset="-120"/>
                <a:ea typeface="標楷體" panose="03000509000000000000" pitchFamily="65" charset="-120"/>
              </a:rPr>
              <a:t>請問學位</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口試相似度比對為多少</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A5: </a:t>
            </a:r>
            <a:r>
              <a:rPr lang="en-US" altLang="zh-TW" sz="2400" dirty="0">
                <a:solidFill>
                  <a:srgbClr val="7030A0"/>
                </a:solidFill>
                <a:latin typeface="標楷體" panose="03000509000000000000" pitchFamily="65" charset="-120"/>
                <a:ea typeface="標楷體" panose="03000509000000000000" pitchFamily="65" charset="-120"/>
              </a:rPr>
              <a:t>20%</a:t>
            </a:r>
            <a:r>
              <a:rPr lang="zh-TW" altLang="en-US" sz="2400" dirty="0">
                <a:solidFill>
                  <a:srgbClr val="7030A0"/>
                </a:solidFill>
                <a:latin typeface="標楷體" panose="03000509000000000000" pitchFamily="65" charset="-120"/>
                <a:ea typeface="標楷體" panose="03000509000000000000" pitchFamily="65" charset="-120"/>
              </a:rPr>
              <a:t>以內</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4" name="文字方塊 3"/>
          <p:cNvSpPr txBox="1"/>
          <p:nvPr/>
        </p:nvSpPr>
        <p:spPr>
          <a:xfrm>
            <a:off x="942106" y="2945475"/>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Q6: </a:t>
            </a:r>
            <a:r>
              <a:rPr lang="zh-TW" altLang="en-US" sz="2400" dirty="0">
                <a:latin typeface="標楷體" panose="03000509000000000000" pitchFamily="65" charset="-120"/>
                <a:ea typeface="標楷體" panose="03000509000000000000" pitchFamily="65" charset="-120"/>
              </a:rPr>
              <a:t>請問學位</a:t>
            </a:r>
            <a:r>
              <a:rPr lang="zh-TW" altLang="zh-TW" sz="2400" dirty="0">
                <a:latin typeface="標楷體" panose="03000509000000000000" pitchFamily="65" charset="-120"/>
                <a:ea typeface="標楷體" panose="03000509000000000000" pitchFamily="65" charset="-120"/>
              </a:rPr>
              <a:t>論文</a:t>
            </a:r>
            <a:r>
              <a:rPr lang="zh-TW" altLang="en-US" sz="2400" dirty="0">
                <a:latin typeface="標楷體" panose="03000509000000000000" pitchFamily="65" charset="-120"/>
                <a:ea typeface="標楷體" panose="03000509000000000000" pitchFamily="65" charset="-120"/>
              </a:rPr>
              <a:t>浮水印及上傳圖書館如何用</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5" name="文字方塊 4"/>
          <p:cNvSpPr txBox="1"/>
          <p:nvPr/>
        </p:nvSpPr>
        <p:spPr>
          <a:xfrm>
            <a:off x="942106" y="3625950"/>
            <a:ext cx="9044247" cy="1107996"/>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A6: </a:t>
            </a:r>
            <a:r>
              <a:rPr lang="zh-TW" altLang="en-US" sz="2400" dirty="0">
                <a:latin typeface="標楷體" panose="03000509000000000000" pitchFamily="65" charset="-120"/>
                <a:ea typeface="標楷體" panose="03000509000000000000" pitchFamily="65" charset="-120"/>
              </a:rPr>
              <a:t>至學校圖書館下載網址如下</a:t>
            </a:r>
            <a:endParaRPr lang="en-US" altLang="zh-TW" sz="2400" dirty="0">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https://youtu.be/2q_Mdxdh85A     </a:t>
            </a:r>
            <a:endParaRPr lang="zh-TW" altLang="en-US"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8150999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字方塊 1"/>
          <p:cNvSpPr txBox="1"/>
          <p:nvPr/>
        </p:nvSpPr>
        <p:spPr>
          <a:xfrm>
            <a:off x="939338" y="1138844"/>
            <a:ext cx="8370917" cy="738664"/>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Q7: </a:t>
            </a:r>
            <a:r>
              <a:rPr lang="zh-TW" altLang="en-US" sz="2400" dirty="0">
                <a:latin typeface="標楷體" panose="03000509000000000000" pitchFamily="65" charset="-120"/>
                <a:ea typeface="標楷體" panose="03000509000000000000" pitchFamily="65" charset="-120"/>
              </a:rPr>
              <a:t>請問口試當天要到系辦拿單據或表單嗎</a:t>
            </a:r>
            <a:r>
              <a:rPr lang="en-US" altLang="zh-TW" sz="2400" dirty="0">
                <a:latin typeface="標楷體" panose="03000509000000000000" pitchFamily="65" charset="-120"/>
                <a:ea typeface="標楷體" panose="03000509000000000000" pitchFamily="65" charset="-120"/>
              </a:rPr>
              <a:t>?</a:t>
            </a:r>
            <a:endParaRPr lang="zh-TW" altLang="zh-TW" sz="2400" dirty="0">
              <a:latin typeface="標楷體" panose="03000509000000000000" pitchFamily="65" charset="-120"/>
              <a:ea typeface="標楷體" panose="03000509000000000000" pitchFamily="65" charset="-120"/>
            </a:endParaRPr>
          </a:p>
          <a:p>
            <a:endParaRPr lang="zh-TW" altLang="en-US" dirty="0"/>
          </a:p>
        </p:txBody>
      </p:sp>
      <p:sp>
        <p:nvSpPr>
          <p:cNvPr id="3" name="文字方塊 2"/>
          <p:cNvSpPr txBox="1"/>
          <p:nvPr/>
        </p:nvSpPr>
        <p:spPr>
          <a:xfrm>
            <a:off x="939338" y="1819319"/>
            <a:ext cx="9044247" cy="1477328"/>
          </a:xfrm>
          <a:prstGeom prst="rect">
            <a:avLst/>
          </a:prstGeom>
          <a:noFill/>
        </p:spPr>
        <p:txBody>
          <a:bodyPr wrap="square" rtlCol="0">
            <a:spAutoFit/>
          </a:bodyPr>
          <a:lstStyle/>
          <a:p>
            <a:r>
              <a:rPr lang="en-US" altLang="zh-TW" sz="2400" dirty="0">
                <a:latin typeface="標楷體" panose="03000509000000000000" pitchFamily="65" charset="-120"/>
                <a:ea typeface="標楷體" panose="03000509000000000000" pitchFamily="65" charset="-120"/>
              </a:rPr>
              <a:t>A7: </a:t>
            </a:r>
            <a:r>
              <a:rPr lang="zh-TW" altLang="en-US" sz="2400" dirty="0">
                <a:solidFill>
                  <a:srgbClr val="7030A0"/>
                </a:solidFill>
                <a:latin typeface="標楷體" panose="03000509000000000000" pitchFamily="65" charset="-120"/>
                <a:ea typeface="標楷體" panose="03000509000000000000" pitchFamily="65" charset="-120"/>
              </a:rPr>
              <a:t>請到系辦拿口委的</a:t>
            </a:r>
            <a:r>
              <a:rPr lang="zh-TW" altLang="zh-TW" sz="2400" u="sng" dirty="0">
                <a:solidFill>
                  <a:srgbClr val="7030A0"/>
                </a:solidFill>
                <a:latin typeface="標楷體" panose="03000509000000000000" pitchFamily="65" charset="-120"/>
                <a:ea typeface="標楷體" panose="03000509000000000000" pitchFamily="65" charset="-120"/>
              </a:rPr>
              <a:t>收據</a:t>
            </a:r>
            <a:r>
              <a:rPr lang="zh-TW" altLang="en-US" sz="2400" dirty="0">
                <a:solidFill>
                  <a:srgbClr val="7030A0"/>
                </a:solidFill>
                <a:latin typeface="標楷體" panose="03000509000000000000" pitchFamily="65" charset="-120"/>
                <a:ea typeface="標楷體" panose="03000509000000000000" pitchFamily="65" charset="-120"/>
              </a:rPr>
              <a:t>及</a:t>
            </a:r>
            <a:r>
              <a:rPr lang="zh-TW" altLang="en-US" sz="2400" u="sng" dirty="0">
                <a:solidFill>
                  <a:srgbClr val="7030A0"/>
                </a:solidFill>
                <a:latin typeface="標楷體" panose="03000509000000000000" pitchFamily="65" charset="-120"/>
                <a:ea typeface="標楷體" panose="03000509000000000000" pitchFamily="65" charset="-120"/>
              </a:rPr>
              <a:t>研究生旁聽的簽到表</a:t>
            </a:r>
            <a:endParaRPr lang="zh-TW" altLang="zh-TW" sz="2400" u="sng" dirty="0">
              <a:solidFill>
                <a:srgbClr val="7030A0"/>
              </a:solidFill>
              <a:latin typeface="標楷體" panose="03000509000000000000" pitchFamily="65" charset="-120"/>
              <a:ea typeface="標楷體" panose="03000509000000000000" pitchFamily="65" charset="-120"/>
            </a:endParaRPr>
          </a:p>
          <a:p>
            <a:r>
              <a:rPr lang="zh-TW" altLang="en-US" sz="2400" dirty="0">
                <a:solidFill>
                  <a:srgbClr val="7030A0"/>
                </a:solidFill>
                <a:latin typeface="標楷體" panose="03000509000000000000" pitchFamily="65" charset="-120"/>
                <a:ea typeface="標楷體" panose="03000509000000000000" pitchFamily="65" charset="-120"/>
              </a:rPr>
              <a:t>    請口委簽名及填寫相關欄位，</a:t>
            </a:r>
            <a:endParaRPr lang="en-US" altLang="zh-TW" sz="2400" dirty="0">
              <a:solidFill>
                <a:srgbClr val="7030A0"/>
              </a:solidFill>
              <a:latin typeface="標楷體" panose="03000509000000000000" pitchFamily="65" charset="-120"/>
              <a:ea typeface="標楷體" panose="03000509000000000000" pitchFamily="65" charset="-120"/>
            </a:endParaRPr>
          </a:p>
          <a:p>
            <a:r>
              <a:rPr lang="en-US" altLang="zh-TW" sz="2400" dirty="0">
                <a:solidFill>
                  <a:srgbClr val="7030A0"/>
                </a:solidFill>
                <a:latin typeface="標楷體" panose="03000509000000000000" pitchFamily="65" charset="-120"/>
                <a:ea typeface="標楷體" panose="03000509000000000000" pitchFamily="65" charset="-120"/>
              </a:rPr>
              <a:t>    </a:t>
            </a:r>
            <a:r>
              <a:rPr lang="zh-TW" altLang="en-US" sz="2400" dirty="0">
                <a:solidFill>
                  <a:srgbClr val="7030A0"/>
                </a:solidFill>
                <a:latin typeface="標楷體" panose="03000509000000000000" pitchFamily="65" charset="-120"/>
                <a:ea typeface="標楷體" panose="03000509000000000000" pitchFamily="65" charset="-120"/>
              </a:rPr>
              <a:t>以上表單完成後請繳回系辦</a:t>
            </a:r>
            <a:endParaRPr lang="zh-TW" altLang="en-US" dirty="0">
              <a:latin typeface="標楷體" panose="03000509000000000000" pitchFamily="65" charset="-120"/>
              <a:ea typeface="標楷體" panose="03000509000000000000" pitchFamily="65" charset="-120"/>
            </a:endParaRPr>
          </a:p>
          <a:p>
            <a:endParaRPr lang="zh-TW" altLang="en-US" dirty="0"/>
          </a:p>
        </p:txBody>
      </p:sp>
    </p:spTree>
    <p:extLst>
      <p:ext uri="{BB962C8B-B14F-4D97-AF65-F5344CB8AC3E}">
        <p14:creationId xmlns:p14="http://schemas.microsoft.com/office/powerpoint/2010/main" val="1757531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10" name="矩形 9"/>
          <p:cNvSpPr/>
          <p:nvPr/>
        </p:nvSpPr>
        <p:spPr>
          <a:xfrm>
            <a:off x="774164" y="10156"/>
            <a:ext cx="6648127"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碩士班研究生指導教授同意書填寫範例說明</a:t>
            </a:r>
            <a:endParaRPr lang="en-US" altLang="zh-TW" sz="2400" dirty="0">
              <a:latin typeface="標楷體" panose="03000509000000000000" pitchFamily="65" charset="-120"/>
              <a:ea typeface="標楷體" panose="03000509000000000000" pitchFamily="65" charset="-120"/>
            </a:endParaRPr>
          </a:p>
        </p:txBody>
      </p:sp>
      <p:graphicFrame>
        <p:nvGraphicFramePr>
          <p:cNvPr id="9" name="表格 8"/>
          <p:cNvGraphicFramePr>
            <a:graphicFrameLocks noGrp="1"/>
          </p:cNvGraphicFramePr>
          <p:nvPr>
            <p:extLst>
              <p:ext uri="{D42A27DB-BD31-4B8C-83A1-F6EECF244321}">
                <p14:modId xmlns:p14="http://schemas.microsoft.com/office/powerpoint/2010/main" val="231534576"/>
              </p:ext>
            </p:extLst>
          </p:nvPr>
        </p:nvGraphicFramePr>
        <p:xfrm>
          <a:off x="1392194" y="566637"/>
          <a:ext cx="7438768" cy="5760021"/>
        </p:xfrm>
        <a:graphic>
          <a:graphicData uri="http://schemas.openxmlformats.org/drawingml/2006/table">
            <a:tbl>
              <a:tblPr firstRow="1" firstCol="1" lastRow="1" lastCol="1" bandRow="1" bandCol="1">
                <a:tableStyleId>{5940675A-B579-460E-94D1-54222C63F5DA}</a:tableStyleId>
              </a:tblPr>
              <a:tblGrid>
                <a:gridCol w="1384917">
                  <a:extLst>
                    <a:ext uri="{9D8B030D-6E8A-4147-A177-3AD203B41FA5}">
                      <a16:colId xmlns:a16="http://schemas.microsoft.com/office/drawing/2014/main" val="20000"/>
                    </a:ext>
                  </a:extLst>
                </a:gridCol>
                <a:gridCol w="1172371">
                  <a:extLst>
                    <a:ext uri="{9D8B030D-6E8A-4147-A177-3AD203B41FA5}">
                      <a16:colId xmlns:a16="http://schemas.microsoft.com/office/drawing/2014/main" val="20001"/>
                    </a:ext>
                  </a:extLst>
                </a:gridCol>
                <a:gridCol w="531735">
                  <a:extLst>
                    <a:ext uri="{9D8B030D-6E8A-4147-A177-3AD203B41FA5}">
                      <a16:colId xmlns:a16="http://schemas.microsoft.com/office/drawing/2014/main" val="20002"/>
                    </a:ext>
                  </a:extLst>
                </a:gridCol>
                <a:gridCol w="1139327">
                  <a:extLst>
                    <a:ext uri="{9D8B030D-6E8A-4147-A177-3AD203B41FA5}">
                      <a16:colId xmlns:a16="http://schemas.microsoft.com/office/drawing/2014/main" val="20003"/>
                    </a:ext>
                  </a:extLst>
                </a:gridCol>
                <a:gridCol w="670678">
                  <a:extLst>
                    <a:ext uri="{9D8B030D-6E8A-4147-A177-3AD203B41FA5}">
                      <a16:colId xmlns:a16="http://schemas.microsoft.com/office/drawing/2014/main" val="20004"/>
                    </a:ext>
                  </a:extLst>
                </a:gridCol>
                <a:gridCol w="2539740">
                  <a:extLst>
                    <a:ext uri="{9D8B030D-6E8A-4147-A177-3AD203B41FA5}">
                      <a16:colId xmlns:a16="http://schemas.microsoft.com/office/drawing/2014/main" val="20005"/>
                    </a:ext>
                  </a:extLst>
                </a:gridCol>
              </a:tblGrid>
              <a:tr h="458901">
                <a:tc gridSpan="6">
                  <a:txBody>
                    <a:bodyPr/>
                    <a:lstStyle/>
                    <a:p>
                      <a:pPr marL="403225" algn="ctr">
                        <a:spcBef>
                          <a:spcPts val="770"/>
                        </a:spcBef>
                        <a:spcAft>
                          <a:spcPts val="0"/>
                        </a:spcAft>
                      </a:pPr>
                      <a:r>
                        <a:rPr lang="zh-TW" sz="1400" b="1" spc="-5" dirty="0">
                          <a:effectLst/>
                          <a:latin typeface="標楷體" panose="03000509000000000000" pitchFamily="65" charset="-120"/>
                          <a:ea typeface="標楷體" panose="03000509000000000000" pitchFamily="65" charset="-120"/>
                        </a:rPr>
                        <a:t>朝陽科技大學社會工作系碩士班研究生指導教授同意書</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674530">
                <a:tc>
                  <a:txBody>
                    <a:bodyPr/>
                    <a:lstStyle/>
                    <a:p>
                      <a:pPr algn="l">
                        <a:spcBef>
                          <a:spcPts val="6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40970" algn="l">
                        <a:lnSpc>
                          <a:spcPct val="150000"/>
                        </a:lnSpc>
                        <a:spcAft>
                          <a:spcPts val="0"/>
                        </a:spcAft>
                      </a:pPr>
                      <a:r>
                        <a:rPr lang="zh-TW" sz="1200" spc="-20" dirty="0">
                          <a:effectLst/>
                          <a:latin typeface="標楷體" panose="03000509000000000000" pitchFamily="65" charset="-120"/>
                          <a:ea typeface="標楷體" panose="03000509000000000000" pitchFamily="65" charset="-120"/>
                        </a:rPr>
                        <a:t>研究生身份</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lvl="0" indent="0" algn="l">
                        <a:lnSpc>
                          <a:spcPct val="150000"/>
                        </a:lnSpc>
                        <a:spcBef>
                          <a:spcPts val="395"/>
                        </a:spcBef>
                        <a:spcAft>
                          <a:spcPts val="0"/>
                        </a:spcAft>
                        <a:buSzPts val="1400"/>
                        <a:buFont typeface="細明體" panose="02020509000000000000" pitchFamily="49" charset="-120"/>
                        <a:buNone/>
                        <a:tabLst>
                          <a:tab pos="347345" algn="l"/>
                        </a:tabLst>
                      </a:pPr>
                      <a:r>
                        <a:rPr lang="zh-TW" altLang="en-US" sz="1200" kern="150" dirty="0">
                          <a:effectLst/>
                          <a:latin typeface="標楷體" panose="03000509000000000000" pitchFamily="65" charset="-120"/>
                          <a:ea typeface="標楷體" panose="03000509000000000000" pitchFamily="65" charset="-120"/>
                        </a:rPr>
                        <a:t> ▇ </a:t>
                      </a:r>
                      <a:r>
                        <a:rPr lang="zh-TW" sz="1200" spc="-20" dirty="0">
                          <a:effectLst/>
                          <a:latin typeface="標楷體" panose="03000509000000000000" pitchFamily="65" charset="-120"/>
                          <a:ea typeface="標楷體" panose="03000509000000000000" pitchFamily="65" charset="-120"/>
                        </a:rPr>
                        <a:t>一般生</a:t>
                      </a:r>
                      <a:endParaRPr lang="zh-TW" sz="1200" dirty="0">
                        <a:effectLst/>
                        <a:latin typeface="標楷體" panose="03000509000000000000" pitchFamily="65" charset="-120"/>
                        <a:ea typeface="標楷體" panose="03000509000000000000" pitchFamily="65" charset="-120"/>
                      </a:endParaRPr>
                    </a:p>
                    <a:p>
                      <a:pPr marL="0" lvl="0" indent="0" algn="l">
                        <a:lnSpc>
                          <a:spcPct val="150000"/>
                        </a:lnSpc>
                        <a:spcAft>
                          <a:spcPts val="0"/>
                        </a:spcAft>
                        <a:buSzPts val="1400"/>
                        <a:buFont typeface="細明體" panose="02020509000000000000" pitchFamily="49" charset="-120"/>
                        <a:buNone/>
                        <a:tabLst>
                          <a:tab pos="347345" algn="l"/>
                        </a:tabLst>
                      </a:pPr>
                      <a:r>
                        <a:rPr lang="en-US" altLang="zh-TW" sz="1200" kern="150" dirty="0">
                          <a:effectLst/>
                          <a:latin typeface="標楷體" panose="03000509000000000000" pitchFamily="65" charset="-120"/>
                          <a:ea typeface="標楷體" panose="03000509000000000000" pitchFamily="65" charset="-120"/>
                        </a:rPr>
                        <a:t> </a:t>
                      </a:r>
                      <a:r>
                        <a:rPr lang="zh-TW" altLang="zh-TW" sz="1200" kern="150" dirty="0">
                          <a:effectLst/>
                          <a:latin typeface="標楷體" panose="03000509000000000000" pitchFamily="65" charset="-120"/>
                          <a:ea typeface="標楷體" panose="03000509000000000000" pitchFamily="65" charset="-120"/>
                        </a:rPr>
                        <a:t>□</a:t>
                      </a:r>
                      <a:r>
                        <a:rPr lang="en-US" altLang="zh-TW" sz="1200" kern="150"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在職生</a:t>
                      </a:r>
                      <a:endParaRPr lang="zh-TW" sz="1200" dirty="0">
                        <a:effectLst/>
                        <a:latin typeface="標楷體" panose="03000509000000000000" pitchFamily="65" charset="-120"/>
                        <a:ea typeface="標楷體" panose="03000509000000000000" pitchFamily="65" charset="-120"/>
                        <a:cs typeface="細明體" panose="02020509000000000000" pitchFamily="49" charset="-120"/>
                      </a:endParaRPr>
                    </a:p>
                  </a:txBody>
                  <a:tcPr marL="0" marR="0" marT="0" marB="0"/>
                </a:tc>
                <a:tc>
                  <a:txBody>
                    <a:bodyPr/>
                    <a:lstStyle/>
                    <a:p>
                      <a:pPr algn="l">
                        <a:spcBef>
                          <a:spcPts val="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52705" algn="l">
                        <a:lnSpc>
                          <a:spcPct val="150000"/>
                        </a:lnSpc>
                        <a:spcAft>
                          <a:spcPts val="0"/>
                        </a:spcAft>
                      </a:pPr>
                      <a:r>
                        <a:rPr lang="zh-TW" sz="1200" spc="-25" dirty="0">
                          <a:effectLst/>
                          <a:latin typeface="標楷體" panose="03000509000000000000" pitchFamily="65" charset="-120"/>
                          <a:ea typeface="標楷體" panose="03000509000000000000" pitchFamily="65" charset="-120"/>
                        </a:rPr>
                        <a:t>學號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lnSpc>
                          <a:spcPct val="250000"/>
                        </a:lnSpc>
                        <a:spcAft>
                          <a:spcPts val="0"/>
                        </a:spcAft>
                      </a:pPr>
                      <a:r>
                        <a:rPr lang="en-US" sz="1200" dirty="0">
                          <a:effectLst/>
                          <a:latin typeface="標楷體" panose="03000509000000000000" pitchFamily="65" charset="-120"/>
                          <a:ea typeface="標楷體" panose="03000509000000000000" pitchFamily="65" charset="-120"/>
                        </a:rPr>
                        <a:t> 11029601</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spcBef>
                          <a:spcPts val="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08585" algn="l">
                        <a:lnSpc>
                          <a:spcPct val="150000"/>
                        </a:lnSpc>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l">
                        <a:lnSpc>
                          <a:spcPct val="250000"/>
                        </a:lnSpc>
                        <a:spcAft>
                          <a:spcPts val="0"/>
                        </a:spcAft>
                      </a:pPr>
                      <a:r>
                        <a:rPr lang="en-US" sz="1200" dirty="0">
                          <a:effectLst/>
                          <a:latin typeface="標楷體" panose="03000509000000000000" pitchFamily="65" charset="-120"/>
                          <a:ea typeface="標楷體" panose="03000509000000000000" pitchFamily="65" charset="-120"/>
                        </a:rPr>
                        <a:t> </a:t>
                      </a:r>
                      <a:r>
                        <a:rPr lang="zh-TW" altLang="en-US" sz="120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107877">
                <a:tc gridSpan="6">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19075" algn="l">
                        <a:spcAft>
                          <a:spcPts val="0"/>
                        </a:spcAft>
                        <a:tabLst>
                          <a:tab pos="2253615" algn="l"/>
                        </a:tabLst>
                      </a:pPr>
                      <a:r>
                        <a:rPr lang="zh-TW" sz="1200" dirty="0">
                          <a:effectLst/>
                          <a:latin typeface="標楷體" panose="03000509000000000000" pitchFamily="65" charset="-120"/>
                          <a:ea typeface="標楷體" panose="03000509000000000000" pitchFamily="65" charset="-120"/>
                        </a:rPr>
                        <a:t>謹</a:t>
                      </a:r>
                      <a:r>
                        <a:rPr lang="zh-TW" sz="1200" spc="780" dirty="0">
                          <a:effectLst/>
                          <a:latin typeface="標楷體" panose="03000509000000000000" pitchFamily="65" charset="-120"/>
                          <a:ea typeface="標楷體" panose="03000509000000000000" pitchFamily="65" charset="-120"/>
                        </a:rPr>
                        <a:t> </a:t>
                      </a:r>
                      <a:r>
                        <a:rPr lang="zh-TW" sz="1200" dirty="0">
                          <a:effectLst/>
                          <a:latin typeface="標楷體" panose="03000509000000000000" pitchFamily="65" charset="-120"/>
                          <a:ea typeface="標楷體" panose="03000509000000000000" pitchFamily="65" charset="-120"/>
                        </a:rPr>
                        <a:t>敦</a:t>
                      </a:r>
                      <a:r>
                        <a:rPr lang="zh-TW" sz="1200" spc="-50" dirty="0">
                          <a:effectLst/>
                          <a:latin typeface="標楷體" panose="03000509000000000000" pitchFamily="65" charset="-120"/>
                          <a:ea typeface="標楷體" panose="03000509000000000000" pitchFamily="65" charset="-120"/>
                        </a:rPr>
                        <a:t>請</a:t>
                      </a:r>
                      <a:r>
                        <a:rPr lang="zh-TW" altLang="en-US" sz="1200" spc="-50" dirty="0">
                          <a:effectLst/>
                          <a:latin typeface="標楷體" panose="03000509000000000000" pitchFamily="65" charset="-120"/>
                          <a:ea typeface="標楷體" panose="03000509000000000000" pitchFamily="65" charset="-120"/>
                        </a:rPr>
                        <a:t>  陳小伶 </a:t>
                      </a:r>
                      <a:r>
                        <a:rPr lang="zh-TW" sz="1200" spc="-20" dirty="0">
                          <a:effectLst/>
                          <a:latin typeface="標楷體" panose="03000509000000000000" pitchFamily="65" charset="-120"/>
                          <a:ea typeface="標楷體" panose="03000509000000000000" pitchFamily="65" charset="-120"/>
                        </a:rPr>
                        <a:t>教授為碩士學位論文指導教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p>
                      <a:pPr marL="1054100" algn="l">
                        <a:spcBef>
                          <a:spcPts val="1365"/>
                        </a:spcBef>
                        <a:spcAft>
                          <a:spcPts val="0"/>
                        </a:spcAft>
                        <a:tabLst>
                          <a:tab pos="2273935" algn="l"/>
                        </a:tabLst>
                      </a:pPr>
                      <a:r>
                        <a:rPr lang="en-US" altLang="zh-TW" sz="1200" u="sng" spc="-20" baseline="0" dirty="0">
                          <a:effectLst/>
                          <a:latin typeface="標楷體" panose="03000509000000000000" pitchFamily="65" charset="-120"/>
                          <a:ea typeface="標楷體" panose="03000509000000000000" pitchFamily="65" charset="-120"/>
                        </a:rPr>
                        <a:t>      </a:t>
                      </a:r>
                      <a:r>
                        <a:rPr lang="en-US" altLang="zh-TW" sz="1200" spc="-20" baseline="0"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教授為碩士學位論文共同指導教</a:t>
                      </a:r>
                      <a:r>
                        <a:rPr lang="zh-TW" sz="1200" spc="-50" dirty="0">
                          <a:effectLst/>
                          <a:latin typeface="標楷體" panose="03000509000000000000" pitchFamily="65" charset="-120"/>
                          <a:ea typeface="標楷體" panose="03000509000000000000" pitchFamily="65" charset="-120"/>
                        </a:rPr>
                        <a:t>授</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6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133475" algn="l">
                        <a:spcAft>
                          <a:spcPts val="0"/>
                        </a:spcAft>
                        <a:tabLst>
                          <a:tab pos="1541780" algn="l"/>
                        </a:tabLst>
                      </a:pPr>
                      <a:r>
                        <a:rPr lang="en-US" sz="1200" u="sng" dirty="0">
                          <a:effectLst/>
                          <a:latin typeface="標楷體" panose="03000509000000000000" pitchFamily="65" charset="-120"/>
                          <a:ea typeface="標楷體" panose="03000509000000000000" pitchFamily="65" charset="-120"/>
                        </a:rPr>
                        <a:t> 110 </a:t>
                      </a:r>
                      <a:r>
                        <a:rPr lang="zh-TW" sz="1200" spc="-20" dirty="0">
                          <a:effectLst/>
                          <a:latin typeface="標楷體" panose="03000509000000000000" pitchFamily="65" charset="-120"/>
                          <a:ea typeface="標楷體" panose="03000509000000000000" pitchFamily="65" charset="-120"/>
                        </a:rPr>
                        <a:t>學年度研究生</a:t>
                      </a:r>
                      <a:r>
                        <a:rPr lang="en-US" sz="1200" spc="-50" dirty="0">
                          <a:effectLst/>
                          <a:latin typeface="標楷體" panose="03000509000000000000" pitchFamily="65" charset="-120"/>
                          <a:ea typeface="標楷體" panose="03000509000000000000" pitchFamily="65" charset="-120"/>
                        </a:rPr>
                        <a:t>:</a:t>
                      </a:r>
                      <a:r>
                        <a:rPr lang="zh-TW" altLang="en-US" sz="1200" spc="-50" dirty="0">
                          <a:effectLst/>
                          <a:latin typeface="標楷體" panose="03000509000000000000" pitchFamily="65" charset="-120"/>
                          <a:ea typeface="標楷體" panose="03000509000000000000" pitchFamily="65" charset="-120"/>
                        </a:rPr>
                        <a:t>王小明</a:t>
                      </a:r>
                      <a:endParaRPr lang="zh-TW" sz="1200" dirty="0">
                        <a:effectLst/>
                        <a:latin typeface="標楷體" panose="03000509000000000000" pitchFamily="65" charset="-120"/>
                        <a:ea typeface="標楷體" panose="03000509000000000000" pitchFamily="65" charset="-120"/>
                      </a:endParaRPr>
                    </a:p>
                    <a:p>
                      <a:pPr marL="4081780" algn="l">
                        <a:spcBef>
                          <a:spcPts val="1365"/>
                        </a:spcBef>
                        <a:spcAft>
                          <a:spcPts val="0"/>
                        </a:spcAft>
                        <a:tabLst>
                          <a:tab pos="4690745" algn="l"/>
                          <a:tab pos="5300980" algn="l"/>
                        </a:tabLst>
                      </a:pPr>
                      <a:r>
                        <a:rPr lang="en-US" altLang="zh-TW" sz="1200" spc="-50" dirty="0">
                          <a:effectLst/>
                          <a:latin typeface="標楷體" panose="03000509000000000000" pitchFamily="65" charset="-120"/>
                          <a:ea typeface="標楷體" panose="03000509000000000000" pitchFamily="65" charset="-120"/>
                        </a:rPr>
                        <a:t>111</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8</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245557">
                <a:tc gridSpan="6">
                  <a:txBody>
                    <a:bodyPr/>
                    <a:lstStyle/>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220345" algn="l">
                        <a:spcAft>
                          <a:spcPts val="0"/>
                        </a:spcAft>
                        <a:tabLst>
                          <a:tab pos="3064510" algn="l"/>
                        </a:tabLst>
                      </a:pPr>
                      <a:r>
                        <a:rPr lang="zh-TW" sz="1200" spc="-20" dirty="0">
                          <a:effectLst/>
                          <a:latin typeface="標楷體" panose="03000509000000000000" pitchFamily="65" charset="-120"/>
                          <a:ea typeface="標楷體" panose="03000509000000000000" pitchFamily="65" charset="-120"/>
                        </a:rPr>
                        <a:t>茲同意擔任研究</a:t>
                      </a:r>
                      <a:r>
                        <a:rPr lang="zh-TW" sz="1200" spc="-50" dirty="0">
                          <a:effectLst/>
                          <a:latin typeface="標楷體" panose="03000509000000000000" pitchFamily="65" charset="-120"/>
                          <a:ea typeface="標楷體" panose="03000509000000000000" pitchFamily="65" charset="-120"/>
                        </a:rPr>
                        <a:t>生</a:t>
                      </a:r>
                      <a:r>
                        <a:rPr lang="zh-TW" altLang="en-US" sz="1200" spc="-50" dirty="0">
                          <a:effectLst/>
                          <a:latin typeface="標楷體" panose="03000509000000000000" pitchFamily="65" charset="-120"/>
                          <a:ea typeface="標楷體" panose="03000509000000000000" pitchFamily="65" charset="-120"/>
                        </a:rPr>
                        <a:t> 王小明 </a:t>
                      </a:r>
                      <a:r>
                        <a:rPr lang="zh-TW" sz="1200" spc="-20" dirty="0">
                          <a:effectLst/>
                          <a:latin typeface="標楷體" panose="03000509000000000000" pitchFamily="65" charset="-120"/>
                          <a:ea typeface="標楷體" panose="03000509000000000000" pitchFamily="65" charset="-120"/>
                        </a:rPr>
                        <a:t>之碩士學位論文指導教授</a:t>
                      </a:r>
                      <a:r>
                        <a:rPr lang="zh-TW" sz="1200" spc="-50" dirty="0">
                          <a:effectLst/>
                          <a:latin typeface="標楷體" panose="03000509000000000000" pitchFamily="65" charset="-120"/>
                          <a:ea typeface="標楷體" panose="03000509000000000000" pitchFamily="65" charset="-120"/>
                        </a:rPr>
                        <a:t>。</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l">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R="271145" algn="l">
                        <a:spcBef>
                          <a:spcPts val="1435"/>
                        </a:spcBef>
                        <a:spcAft>
                          <a:spcPts val="0"/>
                        </a:spcAft>
                        <a:tabLst>
                          <a:tab pos="2744470" algn="l"/>
                          <a:tab pos="3352800" algn="l"/>
                          <a:tab pos="3962400" algn="l"/>
                        </a:tabLst>
                      </a:pPr>
                      <a:r>
                        <a:rPr lang="zh-TW" sz="1200" spc="-10" dirty="0">
                          <a:effectLst/>
                          <a:latin typeface="標楷體" panose="03000509000000000000" pitchFamily="65" charset="-120"/>
                          <a:ea typeface="標楷體" panose="03000509000000000000" pitchFamily="65" charset="-120"/>
                        </a:rPr>
                        <a:t>教授簽名</a:t>
                      </a:r>
                      <a:r>
                        <a:rPr lang="zh-TW" sz="1200" spc="-50" dirty="0">
                          <a:effectLst/>
                          <a:latin typeface="標楷體" panose="03000509000000000000" pitchFamily="65" charset="-120"/>
                          <a:ea typeface="標楷體" panose="03000509000000000000" pitchFamily="65" charset="-120"/>
                        </a:rPr>
                        <a:t>：</a:t>
                      </a:r>
                      <a:r>
                        <a:rPr lang="zh-TW" altLang="en-US" sz="1200" spc="-50" dirty="0">
                          <a:effectLst/>
                          <a:latin typeface="標楷體" panose="03000509000000000000" pitchFamily="65" charset="-120"/>
                          <a:ea typeface="標楷體" panose="03000509000000000000" pitchFamily="65" charset="-120"/>
                        </a:rPr>
                        <a:t>陳小伶</a:t>
                      </a:r>
                      <a:r>
                        <a:rPr lang="en-US" sz="1200" dirty="0">
                          <a:effectLst/>
                          <a:latin typeface="標楷體" panose="03000509000000000000" pitchFamily="65" charset="-120"/>
                          <a:ea typeface="標楷體" panose="03000509000000000000" pitchFamily="65" charset="-120"/>
                        </a:rPr>
                        <a:t>	       111   </a:t>
                      </a:r>
                      <a:r>
                        <a:rPr lang="zh-TW" sz="1200" spc="-50" dirty="0">
                          <a:effectLst/>
                          <a:latin typeface="標楷體" panose="03000509000000000000" pitchFamily="65" charset="-120"/>
                          <a:ea typeface="標楷體" panose="03000509000000000000" pitchFamily="65" charset="-120"/>
                        </a:rPr>
                        <a:t>年</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月</a:t>
                      </a:r>
                      <a:r>
                        <a:rPr lang="en-US" altLang="zh-TW" sz="1200" spc="-50" dirty="0">
                          <a:effectLst/>
                          <a:latin typeface="標楷體" panose="03000509000000000000" pitchFamily="65" charset="-120"/>
                          <a:ea typeface="標楷體" panose="03000509000000000000" pitchFamily="65" charset="-120"/>
                        </a:rPr>
                        <a:t> 8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p>
                      <a:pPr marR="271145" algn="l">
                        <a:spcBef>
                          <a:spcPts val="1360"/>
                        </a:spcBef>
                        <a:spcAft>
                          <a:spcPts val="0"/>
                        </a:spcAft>
                        <a:tabLst>
                          <a:tab pos="3556000" algn="l"/>
                          <a:tab pos="4165600" algn="l"/>
                          <a:tab pos="4775200" algn="l"/>
                        </a:tabLst>
                      </a:pPr>
                      <a:r>
                        <a:rPr lang="zh-TW" sz="1200" spc="-20" dirty="0">
                          <a:effectLst/>
                          <a:latin typeface="標楷體" panose="03000509000000000000" pitchFamily="65" charset="-120"/>
                          <a:ea typeface="標楷體" panose="03000509000000000000" pitchFamily="65" charset="-120"/>
                        </a:rPr>
                        <a:t>共同指導教授簽名</a:t>
                      </a:r>
                      <a:r>
                        <a:rPr lang="zh-TW" sz="1200" spc="-50" dirty="0">
                          <a:effectLst/>
                          <a:latin typeface="標楷體" panose="03000509000000000000" pitchFamily="65" charset="-120"/>
                          <a:ea typeface="標楷體" panose="03000509000000000000" pitchFamily="65" charset="-120"/>
                        </a:rPr>
                        <a:t>：</a:t>
                      </a:r>
                      <a:r>
                        <a:rPr lang="en-US" altLang="zh-TW" sz="1200" spc="-50" dirty="0">
                          <a:effectLst/>
                          <a:latin typeface="標楷體" panose="03000509000000000000" pitchFamily="65" charset="-120"/>
                          <a:ea typeface="標楷體" panose="03000509000000000000" pitchFamily="65" charset="-120"/>
                        </a:rPr>
                        <a:t> </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年</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月</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日</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273156">
                <a:tc gridSpan="6">
                  <a:txBody>
                    <a:bodyPr/>
                    <a:lstStyle/>
                    <a:p>
                      <a:pPr marL="17780" algn="l">
                        <a:spcBef>
                          <a:spcPts val="730"/>
                        </a:spcBef>
                        <a:spcAft>
                          <a:spcPts val="0"/>
                        </a:spcAft>
                      </a:pPr>
                      <a:r>
                        <a:rPr lang="zh-TW" sz="1200" spc="-5" dirty="0">
                          <a:effectLst/>
                          <a:latin typeface="標楷體" panose="03000509000000000000" pitchFamily="65" charset="-120"/>
                          <a:ea typeface="標楷體" panose="03000509000000000000" pitchFamily="65" charset="-120"/>
                        </a:rPr>
                        <a:t>註：本同意書需具備二份，系所辦公室、學生個人各存乙份</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44897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232747" y="493041"/>
            <a:ext cx="3489737"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a:t>
            </a:r>
            <a:r>
              <a:rPr lang="zh-TW" altLang="en-US" sz="3200" dirty="0">
                <a:latin typeface="標楷體" panose="03000509000000000000" pitchFamily="65" charset="-120"/>
                <a:ea typeface="標楷體" panose="03000509000000000000" pitchFamily="65" charset="-120"/>
              </a:rPr>
              <a:t>進</a:t>
            </a:r>
            <a:r>
              <a:rPr lang="zh-TW" altLang="zh-TW" sz="3200" dirty="0">
                <a:latin typeface="標楷體" panose="03000509000000000000" pitchFamily="65" charset="-120"/>
                <a:ea typeface="標楷體" panose="03000509000000000000" pitchFamily="65" charset="-120"/>
              </a:rPr>
              <a:t>學位論文審查會</a:t>
            </a:r>
            <a:endParaRPr lang="zh-TW" altLang="en-US" sz="3200" dirty="0">
              <a:latin typeface="標楷體" panose="03000509000000000000" pitchFamily="65" charset="-120"/>
              <a:ea typeface="標楷體" panose="03000509000000000000" pitchFamily="65" charset="-120"/>
            </a:endParaRPr>
          </a:p>
        </p:txBody>
      </p:sp>
      <p:sp>
        <p:nvSpPr>
          <p:cNvPr id="2" name="矩形 1"/>
          <p:cNvSpPr/>
          <p:nvPr/>
        </p:nvSpPr>
        <p:spPr>
          <a:xfrm>
            <a:off x="569272" y="1595120"/>
            <a:ext cx="9944948" cy="4431983"/>
          </a:xfrm>
          <a:prstGeom prst="rect">
            <a:avLst/>
          </a:prstGeom>
        </p:spPr>
        <p:txBody>
          <a:bodyPr wrap="square">
            <a:spAutoFit/>
          </a:bodyPr>
          <a:lstStyle/>
          <a:p>
            <a:r>
              <a:rPr lang="zh-TW" altLang="en-US" sz="2400" dirty="0">
                <a:latin typeface="標楷體" panose="03000509000000000000" pitchFamily="65" charset="-120"/>
                <a:ea typeface="標楷體" panose="03000509000000000000" pitchFamily="65" charset="-120"/>
              </a:rPr>
              <a:t>階段一：</a:t>
            </a:r>
            <a:r>
              <a:rPr lang="zh-TW" altLang="en-US" sz="2400" u="sng" dirty="0">
                <a:latin typeface="標楷體" panose="03000509000000000000" pitchFamily="65" charset="-120"/>
                <a:ea typeface="標楷體" panose="03000509000000000000" pitchFamily="65" charset="-120"/>
              </a:rPr>
              <a:t>論文計畫書</a:t>
            </a:r>
            <a:r>
              <a:rPr lang="zh-TW" altLang="en-US" sz="2400" dirty="0">
                <a:latin typeface="標楷體" panose="03000509000000000000" pitchFamily="65" charset="-120"/>
                <a:ea typeface="標楷體" panose="03000509000000000000" pitchFamily="65" charset="-120"/>
              </a:rPr>
              <a:t>進</a:t>
            </a:r>
            <a:r>
              <a:rPr lang="zh-TW" altLang="en-US" sz="2400" u="sng" dirty="0">
                <a:latin typeface="標楷體" panose="03000509000000000000" pitchFamily="65" charset="-120"/>
                <a:ea typeface="標楷體" panose="03000509000000000000" pitchFamily="65" charset="-120"/>
              </a:rPr>
              <a:t>論文研討</a:t>
            </a:r>
            <a:r>
              <a:rPr lang="zh-TW" altLang="en-US" sz="2400" dirty="0">
                <a:latin typeface="標楷體" panose="03000509000000000000" pitchFamily="65" charset="-120"/>
                <a:ea typeface="標楷體" panose="03000509000000000000" pitchFamily="65" charset="-120"/>
              </a:rPr>
              <a:t>課程報告接受師長同儕建議</a:t>
            </a:r>
            <a:endParaRPr lang="en-US" altLang="zh-TW" sz="2400" dirty="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：撰寫：研究生完成論文計畫書</a:t>
            </a:r>
            <a:endParaRPr lang="en-US" altLang="zh-TW" dirty="0">
              <a:latin typeface="標楷體" panose="03000509000000000000" pitchFamily="65" charset="-120"/>
              <a:ea typeface="標楷體" panose="03000509000000000000" pitchFamily="65" charset="-120"/>
            </a:endParaRPr>
          </a:p>
          <a:p>
            <a:pPr lvl="1"/>
            <a:endParaRPr lang="en-US" altLang="zh-TW" i="1"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：比對：指導老師進行原創性比對，確認</a:t>
            </a:r>
            <a:r>
              <a:rPr lang="zh-TW" altLang="en-US" dirty="0">
                <a:solidFill>
                  <a:srgbClr val="FF0000"/>
                </a:solidFill>
                <a:latin typeface="標楷體" panose="03000509000000000000" pitchFamily="65" charset="-120"/>
                <a:ea typeface="標楷體" panose="03000509000000000000" pitchFamily="65" charset="-120"/>
              </a:rPr>
              <a:t>低於</a:t>
            </a:r>
            <a:r>
              <a:rPr lang="en-US" altLang="zh-TW" dirty="0">
                <a:solidFill>
                  <a:srgbClr val="FF0000"/>
                </a:solidFill>
                <a:latin typeface="標楷體" panose="03000509000000000000" pitchFamily="65" charset="-120"/>
                <a:ea typeface="標楷體" panose="03000509000000000000" pitchFamily="65" charset="-120"/>
              </a:rPr>
              <a:t>33.3</a:t>
            </a:r>
            <a:r>
              <a:rPr lang="zh-TW" altLang="en-US" dirty="0">
                <a:solidFill>
                  <a:srgbClr val="FF0000"/>
                </a:solidFill>
                <a:latin typeface="標楷體" panose="03000509000000000000" pitchFamily="65" charset="-120"/>
                <a:ea typeface="標楷體" panose="03000509000000000000" pitchFamily="65" charset="-120"/>
              </a:rPr>
              <a:t>％</a:t>
            </a:r>
            <a:endParaRPr lang="en-US" altLang="zh-TW" dirty="0">
              <a:solidFill>
                <a:srgbClr val="FF0000"/>
              </a:solidFill>
              <a:latin typeface="標楷體" panose="03000509000000000000" pitchFamily="65" charset="-120"/>
              <a:ea typeface="標楷體" panose="03000509000000000000" pitchFamily="65" charset="-120"/>
            </a:endParaRPr>
          </a:p>
          <a:p>
            <a:pPr lvl="1"/>
            <a:endParaRPr lang="en-US" altLang="zh-TW" dirty="0">
              <a:solidFill>
                <a:srgbClr val="FF0000"/>
              </a:solidFill>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：填表：</a:t>
            </a:r>
            <a:r>
              <a:rPr lang="zh-TW" altLang="en-US" dirty="0">
                <a:solidFill>
                  <a:srgbClr val="FF0000"/>
                </a:solidFill>
                <a:latin typeface="標楷體" panose="03000509000000000000" pitchFamily="65" charset="-120"/>
                <a:ea typeface="標楷體" panose="03000509000000000000" pitchFamily="65" charset="-120"/>
              </a:rPr>
              <a:t>「</a:t>
            </a:r>
            <a:r>
              <a:rPr lang="zh-TW" altLang="zh-TW" dirty="0">
                <a:solidFill>
                  <a:srgbClr val="FF0000"/>
                </a:solidFill>
                <a:latin typeface="標楷體" panose="03000509000000000000" pitchFamily="65" charset="-120"/>
                <a:ea typeface="標楷體" panose="03000509000000000000" pitchFamily="65" charset="-120"/>
              </a:rPr>
              <a:t>學位論文審查會申請表</a:t>
            </a:r>
            <a:r>
              <a:rPr lang="zh-TW" altLang="en-US" dirty="0">
                <a:solidFill>
                  <a:srgbClr val="FF0000"/>
                </a:solidFill>
                <a:latin typeface="標楷體" panose="03000509000000000000" pitchFamily="65" charset="-120"/>
                <a:ea typeface="標楷體" panose="03000509000000000000" pitchFamily="65" charset="-120"/>
              </a:rPr>
              <a:t>」</a:t>
            </a:r>
            <a:r>
              <a:rPr lang="zh-TW" altLang="en-US" dirty="0">
                <a:latin typeface="標楷體" panose="03000509000000000000" pitchFamily="65" charset="-120"/>
                <a:ea typeface="標楷體" panose="03000509000000000000" pitchFamily="65" charset="-120"/>
              </a:rPr>
              <a:t>指導老師須親筆簽名確認比對結果符合規定</a:t>
            </a:r>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：送件：論文計畫書電子檔及申請單正本</a:t>
            </a:r>
            <a:r>
              <a:rPr lang="zh-TW" altLang="en-US" dirty="0">
                <a:latin typeface="標楷體" panose="03000509000000000000" pitchFamily="65" charset="-120"/>
                <a:ea typeface="標楷體" panose="03000509000000000000" pitchFamily="65" charset="-120"/>
                <a:sym typeface="Wingdings" panose="05000000000000000000" pitchFamily="2" charset="2"/>
              </a:rPr>
              <a:t>交給系辦助教</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rPr>
              <a:t>             論文計畫書電子檔及申請單掃描檔</a:t>
            </a:r>
            <a:r>
              <a:rPr lang="en-US" altLang="zh-TW" dirty="0">
                <a:latin typeface="標楷體" panose="03000509000000000000" pitchFamily="65" charset="-120"/>
                <a:ea typeface="標楷體" panose="03000509000000000000" pitchFamily="65" charset="-120"/>
              </a:rPr>
              <a:t>email</a:t>
            </a:r>
            <a:r>
              <a:rPr lang="zh-TW" altLang="en-US" dirty="0">
                <a:latin typeface="標楷體" panose="03000509000000000000" pitchFamily="65" charset="-120"/>
                <a:ea typeface="標楷體" panose="03000509000000000000" pitchFamily="65" charset="-120"/>
                <a:sym typeface="Wingdings" panose="05000000000000000000" pitchFamily="2" charset="2"/>
              </a:rPr>
              <a:t>給學術審查會執秘</a:t>
            </a:r>
            <a:r>
              <a:rPr lang="en-US" altLang="zh-TW" dirty="0">
                <a:latin typeface="標楷體" panose="03000509000000000000" pitchFamily="65" charset="-120"/>
                <a:ea typeface="標楷體" panose="03000509000000000000" pitchFamily="65" charset="-120"/>
                <a:sym typeface="Wingdings" panose="05000000000000000000" pitchFamily="2" charset="2"/>
              </a:rPr>
              <a:t>(</a:t>
            </a:r>
            <a:r>
              <a:rPr lang="zh-TW" altLang="en-US" dirty="0">
                <a:latin typeface="標楷體" panose="03000509000000000000" pitchFamily="65" charset="-120"/>
                <a:ea typeface="標楷體" panose="03000509000000000000" pitchFamily="65" charset="-120"/>
              </a:rPr>
              <a:t>論文研討授課老師</a:t>
            </a:r>
            <a:r>
              <a:rPr lang="en-US" altLang="zh-TW"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步驟</a:t>
            </a:r>
            <a:r>
              <a:rPr lang="en-US" altLang="zh-TW" dirty="0">
                <a:latin typeface="標楷體" panose="03000509000000000000" pitchFamily="65" charset="-120"/>
                <a:ea typeface="標楷體" panose="03000509000000000000" pitchFamily="65" charset="-120"/>
                <a:sym typeface="Wingdings" panose="05000000000000000000" pitchFamily="2" charset="2"/>
              </a:rPr>
              <a:t>5</a:t>
            </a:r>
            <a:r>
              <a:rPr lang="zh-TW" altLang="en-US" dirty="0">
                <a:latin typeface="標楷體" panose="03000509000000000000" pitchFamily="65" charset="-120"/>
                <a:ea typeface="標楷體" panose="03000509000000000000" pitchFamily="65" charset="-120"/>
                <a:sym typeface="Wingdings" panose="05000000000000000000" pitchFamily="2" charset="2"/>
              </a:rPr>
              <a:t>：排審委：執秘將</a:t>
            </a:r>
            <a:r>
              <a:rPr lang="zh-TW" altLang="en-US" dirty="0">
                <a:latin typeface="標楷體" panose="03000509000000000000" pitchFamily="65" charset="-120"/>
                <a:ea typeface="標楷體" panose="03000509000000000000" pitchFamily="65" charset="-120"/>
              </a:rPr>
              <a:t>電子檔及申請單掃描檔</a:t>
            </a:r>
            <a:r>
              <a:rPr lang="zh-TW" altLang="en-US" dirty="0">
                <a:latin typeface="標楷體" panose="03000509000000000000" pitchFamily="65" charset="-120"/>
                <a:ea typeface="標楷體" panose="03000509000000000000" pitchFamily="65" charset="-120"/>
                <a:sym typeface="Wingdings" panose="05000000000000000000" pitchFamily="2" charset="2"/>
              </a:rPr>
              <a:t>送交審查委員（審查期</a:t>
            </a:r>
            <a:r>
              <a:rPr lang="en-US" altLang="zh-TW" dirty="0">
                <a:latin typeface="標楷體" panose="03000509000000000000" pitchFamily="65" charset="-120"/>
                <a:ea typeface="標楷體" panose="03000509000000000000" pitchFamily="65" charset="-120"/>
                <a:sym typeface="Wingdings" panose="05000000000000000000" pitchFamily="2" charset="2"/>
              </a:rPr>
              <a:t>14</a:t>
            </a:r>
            <a:r>
              <a:rPr lang="zh-TW" altLang="en-US" dirty="0">
                <a:latin typeface="標楷體" panose="03000509000000000000" pitchFamily="65" charset="-120"/>
                <a:ea typeface="標楷體" panose="03000509000000000000" pitchFamily="65" charset="-120"/>
                <a:sym typeface="Wingdings" panose="05000000000000000000" pitchFamily="2" charset="2"/>
              </a:rPr>
              <a:t>天）</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           </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1"/>
            <a:r>
              <a:rPr lang="zh-TW" altLang="en-US" dirty="0">
                <a:latin typeface="標楷體" panose="03000509000000000000" pitchFamily="65" charset="-120"/>
                <a:ea typeface="標楷體" panose="03000509000000000000" pitchFamily="65" charset="-120"/>
                <a:sym typeface="Wingdings" panose="05000000000000000000" pitchFamily="2" charset="2"/>
              </a:rPr>
              <a:t>步驟</a:t>
            </a:r>
            <a:r>
              <a:rPr lang="en-US" altLang="zh-TW" dirty="0">
                <a:latin typeface="標楷體" panose="03000509000000000000" pitchFamily="65" charset="-120"/>
                <a:ea typeface="標楷體" panose="03000509000000000000" pitchFamily="65" charset="-120"/>
                <a:sym typeface="Wingdings" panose="05000000000000000000" pitchFamily="2" charset="2"/>
              </a:rPr>
              <a:t>6</a:t>
            </a:r>
            <a:r>
              <a:rPr lang="zh-TW" altLang="en-US" dirty="0">
                <a:latin typeface="標楷體" panose="03000509000000000000" pitchFamily="65" charset="-120"/>
                <a:ea typeface="標楷體" panose="03000509000000000000" pitchFamily="65" charset="-120"/>
                <a:sym typeface="Wingdings" panose="05000000000000000000" pitchFamily="2" charset="2"/>
              </a:rPr>
              <a:t>：排日程：</a:t>
            </a:r>
            <a:r>
              <a:rPr lang="zh-TW" altLang="en-US" u="sng" dirty="0">
                <a:latin typeface="標楷體" panose="03000509000000000000" pitchFamily="65" charset="-120"/>
                <a:ea typeface="標楷體" panose="03000509000000000000" pitchFamily="65" charset="-120"/>
              </a:rPr>
              <a:t>論文研討</a:t>
            </a:r>
            <a:r>
              <a:rPr lang="zh-TW" altLang="en-US" dirty="0">
                <a:latin typeface="標楷體" panose="03000509000000000000" pitchFamily="65" charset="-120"/>
                <a:ea typeface="標楷體" panose="03000509000000000000" pitchFamily="65" charset="-120"/>
                <a:sym typeface="Wingdings" panose="05000000000000000000" pitchFamily="2" charset="2"/>
              </a:rPr>
              <a:t>授課老師排報告日期</a:t>
            </a:r>
            <a:endParaRPr lang="en-US" altLang="zh-TW" dirty="0">
              <a:latin typeface="標楷體" panose="03000509000000000000" pitchFamily="65" charset="-120"/>
              <a:ea typeface="標楷體" panose="03000509000000000000" pitchFamily="65" charset="-120"/>
              <a:sym typeface="Wingdings" panose="05000000000000000000" pitchFamily="2" charset="2"/>
            </a:endParaRPr>
          </a:p>
          <a:p>
            <a:pPr lvl="2"/>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  （依申請序排日期：送件日 </a:t>
            </a:r>
            <a:r>
              <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a:t>
            </a:r>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 </a:t>
            </a:r>
            <a:r>
              <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14</a:t>
            </a:r>
            <a:r>
              <a:rPr lang="zh-TW" altLang="en-US" b="1" dirty="0">
                <a:solidFill>
                  <a:srgbClr val="0070C0"/>
                </a:solidFill>
                <a:latin typeface="標楷體" panose="03000509000000000000" pitchFamily="65" charset="-120"/>
                <a:ea typeface="標楷體" panose="03000509000000000000" pitchFamily="65" charset="-120"/>
                <a:sym typeface="Wingdings" panose="05000000000000000000" pitchFamily="2" charset="2"/>
              </a:rPr>
              <a:t>天，之後第一個無排定報告人的週三）</a:t>
            </a:r>
            <a:endParaRPr lang="en-US" altLang="zh-TW" b="1" dirty="0">
              <a:solidFill>
                <a:srgbClr val="0070C0"/>
              </a:solidFill>
              <a:latin typeface="標楷體" panose="03000509000000000000" pitchFamily="65" charset="-120"/>
              <a:ea typeface="標楷體" panose="03000509000000000000" pitchFamily="65" charset="-120"/>
              <a:sym typeface="Wingdings" panose="05000000000000000000" pitchFamily="2" charset="2"/>
            </a:endParaRPr>
          </a:p>
        </p:txBody>
      </p:sp>
    </p:spTree>
    <p:extLst>
      <p:ext uri="{BB962C8B-B14F-4D97-AF65-F5344CB8AC3E}">
        <p14:creationId xmlns:p14="http://schemas.microsoft.com/office/powerpoint/2010/main" val="1940477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graphicFrame>
        <p:nvGraphicFramePr>
          <p:cNvPr id="3" name="表格 2"/>
          <p:cNvGraphicFramePr>
            <a:graphicFrameLocks noGrp="1"/>
          </p:cNvGraphicFramePr>
          <p:nvPr>
            <p:extLst>
              <p:ext uri="{D42A27DB-BD31-4B8C-83A1-F6EECF244321}">
                <p14:modId xmlns:p14="http://schemas.microsoft.com/office/powerpoint/2010/main" val="1080190307"/>
              </p:ext>
            </p:extLst>
          </p:nvPr>
        </p:nvGraphicFramePr>
        <p:xfrm>
          <a:off x="774165" y="523240"/>
          <a:ext cx="8707397" cy="6218533"/>
        </p:xfrm>
        <a:graphic>
          <a:graphicData uri="http://schemas.openxmlformats.org/drawingml/2006/table">
            <a:tbl>
              <a:tblPr firstRow="1" bandRow="1">
                <a:tableStyleId>{5940675A-B579-460E-94D1-54222C63F5DA}</a:tableStyleId>
              </a:tblPr>
              <a:tblGrid>
                <a:gridCol w="967488">
                  <a:extLst>
                    <a:ext uri="{9D8B030D-6E8A-4147-A177-3AD203B41FA5}">
                      <a16:colId xmlns:a16="http://schemas.microsoft.com/office/drawing/2014/main" val="20000"/>
                    </a:ext>
                  </a:extLst>
                </a:gridCol>
                <a:gridCol w="185813">
                  <a:extLst>
                    <a:ext uri="{9D8B030D-6E8A-4147-A177-3AD203B41FA5}">
                      <a16:colId xmlns:a16="http://schemas.microsoft.com/office/drawing/2014/main" val="20001"/>
                    </a:ext>
                  </a:extLst>
                </a:gridCol>
                <a:gridCol w="914400">
                  <a:extLst>
                    <a:ext uri="{9D8B030D-6E8A-4147-A177-3AD203B41FA5}">
                      <a16:colId xmlns:a16="http://schemas.microsoft.com/office/drawing/2014/main" val="4027168176"/>
                    </a:ext>
                  </a:extLst>
                </a:gridCol>
                <a:gridCol w="834763">
                  <a:extLst>
                    <a:ext uri="{9D8B030D-6E8A-4147-A177-3AD203B41FA5}">
                      <a16:colId xmlns:a16="http://schemas.microsoft.com/office/drawing/2014/main" val="20002"/>
                    </a:ext>
                  </a:extLst>
                </a:gridCol>
                <a:gridCol w="734394">
                  <a:extLst>
                    <a:ext uri="{9D8B030D-6E8A-4147-A177-3AD203B41FA5}">
                      <a16:colId xmlns:a16="http://schemas.microsoft.com/office/drawing/2014/main" val="20003"/>
                    </a:ext>
                  </a:extLst>
                </a:gridCol>
                <a:gridCol w="251096">
                  <a:extLst>
                    <a:ext uri="{9D8B030D-6E8A-4147-A177-3AD203B41FA5}">
                      <a16:colId xmlns:a16="http://schemas.microsoft.com/office/drawing/2014/main" val="20004"/>
                    </a:ext>
                  </a:extLst>
                </a:gridCol>
                <a:gridCol w="1652381">
                  <a:extLst>
                    <a:ext uri="{9D8B030D-6E8A-4147-A177-3AD203B41FA5}">
                      <a16:colId xmlns:a16="http://schemas.microsoft.com/office/drawing/2014/main" val="20005"/>
                    </a:ext>
                  </a:extLst>
                </a:gridCol>
                <a:gridCol w="264594">
                  <a:extLst>
                    <a:ext uri="{9D8B030D-6E8A-4147-A177-3AD203B41FA5}">
                      <a16:colId xmlns:a16="http://schemas.microsoft.com/office/drawing/2014/main" val="20006"/>
                    </a:ext>
                  </a:extLst>
                </a:gridCol>
                <a:gridCol w="780294">
                  <a:extLst>
                    <a:ext uri="{9D8B030D-6E8A-4147-A177-3AD203B41FA5}">
                      <a16:colId xmlns:a16="http://schemas.microsoft.com/office/drawing/2014/main" val="20007"/>
                    </a:ext>
                  </a:extLst>
                </a:gridCol>
                <a:gridCol w="449894">
                  <a:extLst>
                    <a:ext uri="{9D8B030D-6E8A-4147-A177-3AD203B41FA5}">
                      <a16:colId xmlns:a16="http://schemas.microsoft.com/office/drawing/2014/main" val="20008"/>
                    </a:ext>
                  </a:extLst>
                </a:gridCol>
                <a:gridCol w="1672280">
                  <a:extLst>
                    <a:ext uri="{9D8B030D-6E8A-4147-A177-3AD203B41FA5}">
                      <a16:colId xmlns:a16="http://schemas.microsoft.com/office/drawing/2014/main" val="20009"/>
                    </a:ext>
                  </a:extLst>
                </a:gridCol>
              </a:tblGrid>
              <a:tr h="449352">
                <a:tc gridSpan="11">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zh-TW" altLang="zh-TW" sz="1400" b="1" kern="1200" dirty="0">
                          <a:solidFill>
                            <a:schemeClr val="tx1"/>
                          </a:solidFill>
                          <a:effectLst/>
                          <a:latin typeface="標楷體" panose="03000509000000000000" pitchFamily="65" charset="-120"/>
                          <a:ea typeface="標楷體" panose="03000509000000000000" pitchFamily="65" charset="-120"/>
                          <a:cs typeface="+mn-cs"/>
                        </a:rPr>
                        <a:t>朝陽科技大學社會工作系碩士班研究生論文計畫書</a:t>
                      </a:r>
                      <a:br>
                        <a:rPr lang="en-US" altLang="zh-TW" sz="1400" b="1" kern="1200" dirty="0">
                          <a:solidFill>
                            <a:schemeClr val="tx1"/>
                          </a:solidFill>
                          <a:effectLst/>
                          <a:latin typeface="標楷體" panose="03000509000000000000" pitchFamily="65" charset="-120"/>
                          <a:ea typeface="標楷體" panose="03000509000000000000" pitchFamily="65" charset="-120"/>
                          <a:cs typeface="+mn-cs"/>
                        </a:rPr>
                      </a:br>
                      <a:r>
                        <a:rPr lang="zh-TW" altLang="zh-TW" sz="1400" b="1" kern="1200" dirty="0">
                          <a:solidFill>
                            <a:schemeClr val="tx1"/>
                          </a:solidFill>
                          <a:effectLst/>
                          <a:latin typeface="標楷體" panose="03000509000000000000" pitchFamily="65" charset="-120"/>
                          <a:ea typeface="標楷體" panose="03000509000000000000" pitchFamily="65" charset="-120"/>
                          <a:cs typeface="+mn-cs"/>
                        </a:rPr>
                        <a:t>「學位論文審查會」審查申請表</a:t>
                      </a:r>
                      <a:r>
                        <a:rPr lang="en-US" altLang="zh-TW" sz="1400" b="1" kern="1200" dirty="0">
                          <a:solidFill>
                            <a:schemeClr val="tx1"/>
                          </a:solidFill>
                          <a:effectLst/>
                          <a:latin typeface="標楷體" panose="03000509000000000000" pitchFamily="65" charset="-120"/>
                          <a:ea typeface="標楷體" panose="03000509000000000000" pitchFamily="65" charset="-120"/>
                          <a:cs typeface="+mn-cs"/>
                        </a:rPr>
                        <a:t>   </a:t>
                      </a:r>
                      <a:endParaRPr lang="zh-TW" altLang="zh-TW" sz="1400" kern="1200" dirty="0">
                        <a:solidFill>
                          <a:schemeClr val="tx1"/>
                        </a:solidFill>
                        <a:effectLst/>
                        <a:latin typeface="標楷體" panose="03000509000000000000" pitchFamily="65" charset="-120"/>
                        <a:ea typeface="標楷體" panose="03000509000000000000" pitchFamily="65" charset="-120"/>
                        <a:cs typeface="+mn-cs"/>
                      </a:endParaRPr>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c hMerge="1">
                  <a:txBody>
                    <a:bodyPr/>
                    <a:lstStyle/>
                    <a:p>
                      <a:endParaRPr lang="zh-TW" altLang="en-US"/>
                    </a:p>
                  </a:txBody>
                  <a:tcPr/>
                </a:tc>
                <a:tc hMerge="1">
                  <a:txBody>
                    <a:bodyPr/>
                    <a:lstStyle/>
                    <a:p>
                      <a:endParaRPr lang="zh-TW" altLang="en-US" dirty="0"/>
                    </a:p>
                  </a:txBody>
                  <a:tcPr/>
                </a:tc>
                <a:tc hMerge="1">
                  <a:txBody>
                    <a:bodyPr/>
                    <a:lstStyle/>
                    <a:p>
                      <a:endParaRPr lang="zh-TW" altLang="en-US" dirty="0"/>
                    </a:p>
                  </a:txBody>
                  <a:tcPr/>
                </a:tc>
                <a:tc hMerge="1">
                  <a:txBody>
                    <a:bodyPr/>
                    <a:lstStyle/>
                    <a:p>
                      <a:endParaRPr lang="zh-TW" altLang="en-US"/>
                    </a:p>
                  </a:txBody>
                  <a:tcPr/>
                </a:tc>
                <a:extLst>
                  <a:ext uri="{0D108BD9-81ED-4DB2-BD59-A6C34878D82A}">
                    <a16:rowId xmlns:a16="http://schemas.microsoft.com/office/drawing/2014/main" val="10000"/>
                  </a:ext>
                </a:extLst>
              </a:tr>
              <a:tr h="370054">
                <a:tc gridSpan="2">
                  <a:txBody>
                    <a:bodyPr/>
                    <a:lstStyle/>
                    <a:p>
                      <a:pPr algn="ctr">
                        <a:spcBef>
                          <a:spcPts val="1000"/>
                        </a:spcBef>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研究生身份</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pPr marL="342900" lvl="0" indent="-342900" algn="l">
                        <a:spcAft>
                          <a:spcPts val="0"/>
                        </a:spcAft>
                        <a:buFont typeface="Arial" panose="020B0604020202020204" pitchFamily="34" charset="0"/>
                        <a:buChar char="□"/>
                      </a:pPr>
                      <a:endParaRPr lang="zh-TW" sz="1400" kern="150" dirty="0">
                        <a:effectLst/>
                        <a:latin typeface="標楷體" panose="03000509000000000000" pitchFamily="65" charset="-120"/>
                        <a:ea typeface="標楷體" panose="03000509000000000000" pitchFamily="65" charset="-120"/>
                      </a:endParaRPr>
                    </a:p>
                  </a:txBody>
                  <a:tcPr marL="17780" marR="17780" marT="0" marB="0" anchor="ctr"/>
                </a:tc>
                <a:tc gridSpan="2">
                  <a:txBody>
                    <a:bodyPr/>
                    <a:lstStyle/>
                    <a:p>
                      <a:pPr marL="0" lvl="0" indent="0" algn="l">
                        <a:spcAft>
                          <a:spcPts val="0"/>
                        </a:spcAft>
                        <a:buFontTx/>
                        <a:buNone/>
                      </a:pPr>
                      <a:r>
                        <a:rPr lang="zh-TW" altLang="en-US" sz="1400" kern="150" dirty="0">
                          <a:effectLst/>
                          <a:latin typeface="標楷體" panose="03000509000000000000" pitchFamily="65" charset="-120"/>
                          <a:ea typeface="標楷體" panose="03000509000000000000" pitchFamily="65" charset="-120"/>
                        </a:rPr>
                        <a:t>▇  一般生</a:t>
                      </a:r>
                      <a:endParaRPr lang="en-US" altLang="zh-TW" sz="1400" kern="150" dirty="0">
                        <a:effectLst/>
                        <a:latin typeface="標楷體" panose="03000509000000000000" pitchFamily="65" charset="-120"/>
                        <a:ea typeface="標楷體" panose="03000509000000000000" pitchFamily="65" charset="-120"/>
                      </a:endParaRPr>
                    </a:p>
                    <a:p>
                      <a:pPr marL="0" lvl="0" indent="0" algn="l">
                        <a:spcAft>
                          <a:spcPts val="0"/>
                        </a:spcAft>
                        <a:buFont typeface="Arial" panose="020B0604020202020204" pitchFamily="34" charset="0"/>
                        <a:buNone/>
                      </a:pPr>
                      <a:r>
                        <a:rPr lang="zh-TW" altLang="zh-TW" sz="1400" kern="150" dirty="0">
                          <a:effectLst/>
                          <a:latin typeface="標楷體" panose="03000509000000000000" pitchFamily="65" charset="-120"/>
                          <a:ea typeface="標楷體" panose="03000509000000000000" pitchFamily="65" charset="-120"/>
                        </a:rPr>
                        <a:t>□</a:t>
                      </a:r>
                      <a:r>
                        <a:rPr lang="en-US" altLang="zh-TW" sz="1400" kern="150" dirty="0">
                          <a:effectLst/>
                          <a:latin typeface="標楷體" panose="03000509000000000000" pitchFamily="65" charset="-120"/>
                          <a:ea typeface="標楷體" panose="03000509000000000000" pitchFamily="65" charset="-120"/>
                        </a:rPr>
                        <a:t>  </a:t>
                      </a:r>
                      <a:r>
                        <a:rPr lang="zh-TW" altLang="en-US" sz="1400" kern="150" dirty="0">
                          <a:effectLst/>
                          <a:latin typeface="標楷體" panose="03000509000000000000" pitchFamily="65" charset="-120"/>
                          <a:ea typeface="標楷體" panose="03000509000000000000" pitchFamily="65" charset="-120"/>
                        </a:rPr>
                        <a:t>在職生</a:t>
                      </a:r>
                      <a:endParaRPr lang="zh-TW" sz="1400" kern="150" dirty="0">
                        <a:effectLst/>
                        <a:latin typeface="標楷體" panose="03000509000000000000" pitchFamily="65" charset="-120"/>
                        <a:ea typeface="標楷體" panose="03000509000000000000" pitchFamily="65" charset="-120"/>
                      </a:endParaRPr>
                    </a:p>
                  </a:txBody>
                  <a:tcPr marL="17780" marR="17780" marT="0" marB="0" anchor="ctr"/>
                </a:tc>
                <a:tc hMerge="1">
                  <a:txBody>
                    <a:bodyPr/>
                    <a:lstStyle/>
                    <a:p>
                      <a:endParaRPr lang="zh-TW" altLang="en-US"/>
                    </a:p>
                  </a:txBody>
                  <a:tcPr/>
                </a:tc>
                <a:tc>
                  <a:txBody>
                    <a:bodyPr/>
                    <a:lstStyle/>
                    <a:p>
                      <a:pPr algn="ctr">
                        <a:lnSpc>
                          <a:spcPts val="2800"/>
                        </a:lnSpc>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學號</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gridSpan="3">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alt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17780" marR="17780" marT="0" marB="0" anchor="ct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姓名</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gridSpan="2">
                  <a:txBody>
                    <a:bodyPr/>
                    <a:lstStyle/>
                    <a:p>
                      <a:pPr algn="ctr">
                        <a:lnSpc>
                          <a:spcPts val="2800"/>
                        </a:lnSpc>
                        <a:spcAft>
                          <a:spcPts val="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王小明</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extLst>
                  <a:ext uri="{0D108BD9-81ED-4DB2-BD59-A6C34878D82A}">
                    <a16:rowId xmlns:a16="http://schemas.microsoft.com/office/drawing/2014/main" val="10001"/>
                  </a:ext>
                </a:extLst>
              </a:tr>
              <a:tr h="308379">
                <a:tc rowSpan="2" gridSpan="2">
                  <a:txBody>
                    <a:bodyPr/>
                    <a:lstStyle/>
                    <a:p>
                      <a:pPr algn="ctr">
                        <a:lnSpc>
                          <a:spcPts val="2800"/>
                        </a:lnSpc>
                        <a:spcBef>
                          <a:spcPts val="1200"/>
                        </a:spcBef>
                        <a:spcAft>
                          <a:spcPts val="0"/>
                        </a:spcAft>
                      </a:pPr>
                      <a:r>
                        <a:rPr lang="zh-TW" sz="1400" kern="150">
                          <a:solidFill>
                            <a:srgbClr val="000000"/>
                          </a:solidFill>
                          <a:effectLst/>
                          <a:latin typeface="Times New Roman" panose="02020603050405020304" pitchFamily="18" charset="0"/>
                          <a:ea typeface="標楷體" panose="03000509000000000000" pitchFamily="65" charset="-120"/>
                        </a:rPr>
                        <a:t>論文題目</a:t>
                      </a:r>
                      <a:endParaRPr lang="zh-TW" sz="1200" kern="150">
                        <a:effectLst/>
                        <a:latin typeface="Times New Roman" panose="02020603050405020304" pitchFamily="18" charset="0"/>
                        <a:ea typeface="新細明體" panose="02020500000000000000" pitchFamily="18" charset="-120"/>
                      </a:endParaRPr>
                    </a:p>
                  </a:txBody>
                  <a:tcPr marL="17780" marR="17780" marT="0" marB="0" anchor="ctr"/>
                </a:tc>
                <a:tc rowSpan="2" hMerge="1">
                  <a:txBody>
                    <a:bodyPr/>
                    <a:lstStyle/>
                    <a:p>
                      <a:pPr algn="l">
                        <a:lnSpc>
                          <a:spcPts val="2300"/>
                        </a:lnSpc>
                        <a:spcAft>
                          <a:spcPts val="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9">
                  <a:txBody>
                    <a:bodyPr/>
                    <a:lstStyle/>
                    <a:p>
                      <a:pPr algn="l">
                        <a:lnSpc>
                          <a:spcPts val="2300"/>
                        </a:lnSpc>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中文：</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384810">
                <a:tc gridSpan="2" vMerge="1">
                  <a:txBody>
                    <a:bodyPr/>
                    <a:lstStyle/>
                    <a:p>
                      <a:endParaRPr lang="zh-TW" altLang="en-US"/>
                    </a:p>
                  </a:txBody>
                  <a:tcPr/>
                </a:tc>
                <a:tc hMerge="1" vMerge="1">
                  <a:txBody>
                    <a:bodyPr/>
                    <a:lstStyle/>
                    <a:p>
                      <a:pPr algn="just">
                        <a:lnSpc>
                          <a:spcPts val="2800"/>
                        </a:lnSpc>
                        <a:spcAft>
                          <a:spcPts val="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9">
                  <a:txBody>
                    <a:bodyPr/>
                    <a:lstStyle/>
                    <a:p>
                      <a:pPr algn="just">
                        <a:lnSpc>
                          <a:spcPts val="2800"/>
                        </a:lnSpc>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英文：</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616757">
                <a:tc gridSpan="2">
                  <a:txBody>
                    <a:bodyPr/>
                    <a:lstStyle/>
                    <a:p>
                      <a:pPr>
                        <a:lnSpc>
                          <a:spcPts val="2800"/>
                        </a:lnSpc>
                        <a:spcBef>
                          <a:spcPts val="600"/>
                        </a:spcBef>
                        <a:spcAft>
                          <a:spcPts val="600"/>
                        </a:spcAft>
                      </a:pPr>
                      <a:r>
                        <a:rPr lang="en-US" sz="1200" kern="150">
                          <a:solidFill>
                            <a:srgbClr val="000000"/>
                          </a:solidFill>
                          <a:effectLst/>
                          <a:latin typeface="Times New Roman" panose="02020603050405020304" pitchFamily="18" charset="0"/>
                          <a:ea typeface="標楷體" panose="03000509000000000000" pitchFamily="65" charset="-120"/>
                        </a:rPr>
                        <a:t> </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600"/>
                        </a:spcBef>
                        <a:spcAft>
                          <a:spcPts val="600"/>
                        </a:spcAft>
                      </a:pPr>
                      <a:endParaRPr lang="zh-TW" sz="1200" kern="150">
                        <a:effectLst/>
                        <a:latin typeface="Times New Roman" panose="02020603050405020304" pitchFamily="18" charset="0"/>
                        <a:ea typeface="新細明體" panose="02020500000000000000" pitchFamily="18" charset="-120"/>
                      </a:endParaRPr>
                    </a:p>
                  </a:txBody>
                  <a:tcPr marL="17780" marR="17780" marT="0" marB="0"/>
                </a:tc>
                <a:tc>
                  <a:txBody>
                    <a:bodyPr/>
                    <a:lstStyle/>
                    <a:p>
                      <a:pPr algn="ctr">
                        <a:lnSpc>
                          <a:spcPts val="2800"/>
                        </a:lnSpc>
                        <a:spcBef>
                          <a:spcPts val="600"/>
                        </a:spcBef>
                        <a:spcAft>
                          <a:spcPts val="600"/>
                        </a:spcAft>
                      </a:pPr>
                      <a:r>
                        <a:rPr lang="zh-TW" sz="1400" kern="150">
                          <a:solidFill>
                            <a:srgbClr val="000000"/>
                          </a:solidFill>
                          <a:effectLst/>
                          <a:latin typeface="Times New Roman" panose="02020603050405020304" pitchFamily="18" charset="0"/>
                          <a:ea typeface="標楷體" panose="03000509000000000000" pitchFamily="65" charset="-120"/>
                        </a:rPr>
                        <a:t>姓名</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gridSpan="7">
                  <a:txBody>
                    <a:bodyPr/>
                    <a:lstStyle/>
                    <a:p>
                      <a:pPr algn="ctr">
                        <a:lnSpc>
                          <a:spcPct val="100000"/>
                        </a:lnSpc>
                        <a:spcBef>
                          <a:spcPts val="600"/>
                        </a:spcBef>
                        <a:spcAft>
                          <a:spcPts val="600"/>
                        </a:spcAft>
                      </a:pPr>
                      <a:r>
                        <a:rPr lang="zh-TW" sz="1400" kern="150" dirty="0">
                          <a:solidFill>
                            <a:srgbClr val="000000"/>
                          </a:solidFill>
                          <a:effectLst/>
                          <a:latin typeface="Times New Roman" panose="02020603050405020304" pitchFamily="18" charset="0"/>
                          <a:ea typeface="標楷體" panose="03000509000000000000" pitchFamily="65" charset="-120"/>
                        </a:rPr>
                        <a:t>服務學校系所名稱</a:t>
                      </a:r>
                      <a:endParaRPr lang="en-US" altLang="zh-TW" sz="1400" kern="150" dirty="0">
                        <a:solidFill>
                          <a:srgbClr val="000000"/>
                        </a:solidFill>
                        <a:effectLst/>
                        <a:latin typeface="Times New Roman" panose="02020603050405020304" pitchFamily="18" charset="0"/>
                        <a:ea typeface="標楷體" panose="03000509000000000000" pitchFamily="65" charset="-120"/>
                      </a:endParaRPr>
                    </a:p>
                    <a:p>
                      <a:pPr algn="ctr">
                        <a:lnSpc>
                          <a:spcPct val="100000"/>
                        </a:lnSpc>
                        <a:spcBef>
                          <a:spcPts val="600"/>
                        </a:spcBef>
                        <a:spcAft>
                          <a:spcPts val="600"/>
                        </a:spcAft>
                      </a:pPr>
                      <a:r>
                        <a:rPr lang="en-US" sz="1400" kern="150" dirty="0">
                          <a:solidFill>
                            <a:srgbClr val="000000"/>
                          </a:solidFill>
                          <a:effectLst/>
                          <a:latin typeface="Times New Roman" panose="02020603050405020304" pitchFamily="18" charset="0"/>
                          <a:ea typeface="標楷體" panose="03000509000000000000" pitchFamily="65" charset="-120"/>
                        </a:rPr>
                        <a:t>/</a:t>
                      </a:r>
                      <a:r>
                        <a:rPr lang="zh-TW" sz="1400" kern="150" dirty="0">
                          <a:solidFill>
                            <a:srgbClr val="000000"/>
                          </a:solidFill>
                          <a:effectLst/>
                          <a:latin typeface="Times New Roman" panose="02020603050405020304" pitchFamily="18" charset="0"/>
                          <a:ea typeface="標楷體" panose="03000509000000000000" pitchFamily="65" charset="-120"/>
                        </a:rPr>
                        <a:t>公民營機構名稱</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職銜</a:t>
                      </a:r>
                      <a:endParaRPr lang="zh-TW" sz="1200" kern="15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4"/>
                  </a:ext>
                </a:extLst>
              </a:tr>
              <a:tr h="713676">
                <a:tc gridSpan="2">
                  <a:txBody>
                    <a:bodyPr/>
                    <a:lstStyle/>
                    <a:p>
                      <a:pP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校內委員</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800"/>
                        </a:spcBef>
                        <a:spcAft>
                          <a:spcPts val="80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a:txBody>
                    <a:bodyPr/>
                    <a:lstStyle/>
                    <a:p>
                      <a:pPr algn="ctr">
                        <a:lnSpc>
                          <a:spcPts val="2800"/>
                        </a:lnSpc>
                        <a:spcBef>
                          <a:spcPts val="800"/>
                        </a:spcBef>
                        <a:spcAft>
                          <a:spcPts val="800"/>
                        </a:spcAft>
                      </a:pPr>
                      <a:r>
                        <a:rPr lang="zh-TW" altLang="en-US" sz="1400" kern="150" dirty="0">
                          <a:solidFill>
                            <a:srgbClr val="000000"/>
                          </a:solidFill>
                          <a:effectLst/>
                          <a:latin typeface="Times New Roman" panose="02020603050405020304" pitchFamily="18" charset="0"/>
                          <a:ea typeface="標楷體" panose="03000509000000000000" pitchFamily="65" charset="-120"/>
                        </a:rPr>
                        <a:t>鄭大明</a:t>
                      </a:r>
                      <a:r>
                        <a:rPr lang="en-US" sz="1400" kern="150" dirty="0">
                          <a:solidFill>
                            <a:srgbClr val="000000"/>
                          </a:solidFill>
                          <a:effectLst/>
                          <a:latin typeface="Times New Roman" panose="02020603050405020304" pitchFamily="18" charset="0"/>
                          <a:ea typeface="標楷體" panose="03000509000000000000" pitchFamily="65" charset="-120"/>
                        </a:rPr>
                        <a:t> </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gridSpan="7">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學校：朝陽科技大學</a:t>
                      </a:r>
                      <a:r>
                        <a:rPr lang="en-US" altLang="zh-TW" sz="1400" kern="150" dirty="0">
                          <a:solidFill>
                            <a:srgbClr val="000000"/>
                          </a:solidFill>
                          <a:effectLst/>
                          <a:latin typeface="Times New Roman" panose="02020603050405020304" pitchFamily="18" charset="0"/>
                          <a:ea typeface="標楷體" panose="03000509000000000000" pitchFamily="65" charset="-120"/>
                        </a:rPr>
                        <a:t>   </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系所：</a:t>
                      </a:r>
                      <a:r>
                        <a:rPr lang="zh-TW" altLang="en-US" sz="1400" kern="150" dirty="0">
                          <a:solidFill>
                            <a:srgbClr val="000000"/>
                          </a:solidFill>
                          <a:effectLst/>
                          <a:latin typeface="Times New Roman" panose="02020603050405020304" pitchFamily="18" charset="0"/>
                          <a:ea typeface="標楷體" panose="03000509000000000000" pitchFamily="65" charset="-120"/>
                        </a:rPr>
                        <a:t>社會工作系</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教授</a:t>
                      </a:r>
                      <a:endParaRPr lang="zh-TW" sz="1200" kern="150" dirty="0">
                        <a:effectLst/>
                        <a:latin typeface="Times New Roman" panose="02020603050405020304" pitchFamily="18" charset="0"/>
                        <a:ea typeface="新細明體" panose="02020500000000000000" pitchFamily="18" charset="-120"/>
                      </a:endParaRPr>
                    </a:p>
                    <a:p>
                      <a:pPr>
                        <a:spcAft>
                          <a:spcPts val="0"/>
                        </a:spcAft>
                      </a:pPr>
                      <a:r>
                        <a:rPr lang="en-US" sz="1200" kern="150" dirty="0">
                          <a:effectLst/>
                          <a:latin typeface="Times New Roman" panose="02020603050405020304" pitchFamily="18" charset="0"/>
                          <a:ea typeface="標楷體" panose="03000509000000000000" pitchFamily="65" charset="-120"/>
                          <a:cs typeface="Lucida Sans" panose="020B0602030504020204" pitchFamily="34" charset="0"/>
                        </a:rPr>
                        <a:t> </a:t>
                      </a:r>
                      <a:endParaRPr lang="zh-TW" sz="1200" kern="150" dirty="0">
                        <a:effectLst/>
                        <a:latin typeface="Liberation Serif" panose="02020603050405020304" pitchFamily="18" charset="0"/>
                        <a:ea typeface="新細明體" panose="02020500000000000000" pitchFamily="18" charset="-120"/>
                        <a:cs typeface="Lucida Sans" panose="020B0602030504020204" pitchFamily="34" charset="0"/>
                      </a:endParaRPr>
                    </a:p>
                    <a:p>
                      <a:pPr algn="ctr">
                        <a:spcAft>
                          <a:spcPts val="0"/>
                        </a:spcAft>
                      </a:pPr>
                      <a:r>
                        <a:rPr lang="en-US" sz="1200" kern="150" dirty="0">
                          <a:effectLst/>
                          <a:latin typeface="Times New Roman" panose="02020603050405020304" pitchFamily="18" charset="0"/>
                          <a:ea typeface="標楷體" panose="03000509000000000000" pitchFamily="65" charset="-120"/>
                          <a:cs typeface="Lucida Sans" panose="020B0602030504020204" pitchFamily="34" charset="0"/>
                        </a:rPr>
                        <a:t> </a:t>
                      </a:r>
                      <a:endParaRPr lang="zh-TW" sz="1200" kern="150" dirty="0">
                        <a:effectLst/>
                        <a:latin typeface="Liberation Serif" panose="02020603050405020304" pitchFamily="18" charset="0"/>
                        <a:ea typeface="新細明體" panose="02020500000000000000" pitchFamily="18" charset="-120"/>
                        <a:cs typeface="Lucida Sans" panose="020B0602030504020204" pitchFamily="34" charset="0"/>
                      </a:endParaRPr>
                    </a:p>
                  </a:txBody>
                  <a:tcPr marL="17780" marR="17780" marT="0" marB="0"/>
                </a:tc>
                <a:extLst>
                  <a:ext uri="{0D108BD9-81ED-4DB2-BD59-A6C34878D82A}">
                    <a16:rowId xmlns:a16="http://schemas.microsoft.com/office/drawing/2014/main" val="10005"/>
                  </a:ext>
                </a:extLst>
              </a:tr>
              <a:tr h="759115">
                <a:tc gridSpan="2">
                  <a:txBody>
                    <a:bodyPr/>
                    <a:lstStyle/>
                    <a:p>
                      <a:pPr>
                        <a:lnSpc>
                          <a:spcPts val="2800"/>
                        </a:lnSpc>
                        <a:spcBef>
                          <a:spcPts val="800"/>
                        </a:spcBef>
                        <a:spcAft>
                          <a:spcPts val="800"/>
                        </a:spcAft>
                      </a:pPr>
                      <a:r>
                        <a:rPr lang="zh-TW" sz="1400" kern="150">
                          <a:solidFill>
                            <a:srgbClr val="000000"/>
                          </a:solidFill>
                          <a:effectLst/>
                          <a:latin typeface="Times New Roman" panose="02020603050405020304" pitchFamily="18" charset="0"/>
                          <a:ea typeface="標楷體" panose="03000509000000000000" pitchFamily="65" charset="-120"/>
                        </a:rPr>
                        <a:t>校外委員</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pPr algn="ctr">
                        <a:lnSpc>
                          <a:spcPts val="2800"/>
                        </a:lnSpc>
                        <a:spcBef>
                          <a:spcPts val="800"/>
                        </a:spcBef>
                        <a:spcAft>
                          <a:spcPts val="800"/>
                        </a:spcAft>
                      </a:pPr>
                      <a:endParaRPr lang="zh-TW" sz="1400" kern="150" dirty="0">
                        <a:effectLst/>
                        <a:latin typeface="標楷體" panose="03000509000000000000" pitchFamily="65" charset="-120"/>
                        <a:ea typeface="標楷體" panose="03000509000000000000" pitchFamily="65" charset="-120"/>
                      </a:endParaRPr>
                    </a:p>
                  </a:txBody>
                  <a:tcPr marL="17780" marR="17780" marT="0" marB="0"/>
                </a:tc>
                <a:tc>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rPr>
                        <a:t>林一玲</a:t>
                      </a:r>
                      <a:endParaRPr lang="zh-TW" sz="1400" kern="150" dirty="0">
                        <a:effectLst/>
                        <a:latin typeface="標楷體" panose="03000509000000000000" pitchFamily="65" charset="-120"/>
                        <a:ea typeface="標楷體" panose="03000509000000000000" pitchFamily="65" charset="-120"/>
                      </a:endParaRPr>
                    </a:p>
                  </a:txBody>
                  <a:tcPr marL="17780" marR="17780" marT="0" marB="0"/>
                </a:tc>
                <a:tc gridSpan="7">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學校：</a:t>
                      </a: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大亞大學</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系所：</a:t>
                      </a:r>
                      <a:r>
                        <a:rPr lang="zh-TW" altLang="en-US" sz="1400" kern="150" dirty="0">
                          <a:solidFill>
                            <a:srgbClr val="000000"/>
                          </a:solidFill>
                          <a:effectLst/>
                          <a:latin typeface="Times New Roman" panose="02020603050405020304" pitchFamily="18" charset="0"/>
                          <a:ea typeface="標楷體" panose="03000509000000000000" pitchFamily="65" charset="-120"/>
                        </a:rPr>
                        <a:t>社會工作系</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Bef>
                          <a:spcPts val="800"/>
                        </a:spcBef>
                        <a:spcAft>
                          <a:spcPts val="800"/>
                        </a:spcAft>
                      </a:pPr>
                      <a:r>
                        <a:rPr lang="en-US"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教授</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6"/>
                  </a:ext>
                </a:extLst>
              </a:tr>
              <a:tr h="616757">
                <a:tc gridSpan="6">
                  <a:txBody>
                    <a:bodyPr/>
                    <a:lstStyle/>
                    <a:p>
                      <a:pPr algn="ct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校外委員若非服務於教學</a:t>
                      </a:r>
                      <a:r>
                        <a:rPr lang="en-US" sz="1400" kern="150" dirty="0">
                          <a:solidFill>
                            <a:srgbClr val="000000"/>
                          </a:solidFill>
                          <a:effectLst/>
                          <a:latin typeface="Times New Roman" panose="02020603050405020304" pitchFamily="18" charset="0"/>
                          <a:ea typeface="標楷體" panose="03000509000000000000" pitchFamily="65" charset="-120"/>
                        </a:rPr>
                        <a:t>/</a:t>
                      </a:r>
                      <a:r>
                        <a:rPr lang="zh-TW" sz="1400" kern="150" dirty="0">
                          <a:solidFill>
                            <a:srgbClr val="000000"/>
                          </a:solidFill>
                          <a:effectLst/>
                          <a:latin typeface="Times New Roman" panose="02020603050405020304" pitchFamily="18" charset="0"/>
                          <a:ea typeface="標楷體" panose="03000509000000000000" pitchFamily="65" charset="-120"/>
                        </a:rPr>
                        <a:t>研究單位，</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請提供最高學歷與專長領域</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5">
                  <a:txBody>
                    <a:bodyPr/>
                    <a:lstStyle/>
                    <a:p>
                      <a:pPr>
                        <a:lnSpc>
                          <a:spcPts val="2800"/>
                        </a:lnSpc>
                        <a:spcBef>
                          <a:spcPts val="800"/>
                        </a:spcBef>
                        <a:spcAft>
                          <a:spcPts val="800"/>
                        </a:spcAft>
                      </a:pPr>
                      <a:r>
                        <a:rPr lang="zh-TW" sz="1400" kern="150" dirty="0">
                          <a:solidFill>
                            <a:srgbClr val="000000"/>
                          </a:solidFill>
                          <a:effectLst/>
                          <a:latin typeface="Times New Roman" panose="02020603050405020304" pitchFamily="18" charset="0"/>
                          <a:ea typeface="標楷體" panose="03000509000000000000" pitchFamily="65" charset="-120"/>
                        </a:rPr>
                        <a:t>最高學歷：</a:t>
                      </a:r>
                      <a:br>
                        <a:rPr lang="en-US" sz="1400" kern="150" dirty="0">
                          <a:solidFill>
                            <a:srgbClr val="000000"/>
                          </a:solidFill>
                          <a:effectLst/>
                          <a:latin typeface="Times New Roman" panose="02020603050405020304" pitchFamily="18" charset="0"/>
                          <a:ea typeface="標楷體" panose="03000509000000000000" pitchFamily="65" charset="-120"/>
                        </a:rPr>
                      </a:br>
                      <a:r>
                        <a:rPr lang="zh-TW" sz="1400" kern="150" dirty="0">
                          <a:solidFill>
                            <a:srgbClr val="000000"/>
                          </a:solidFill>
                          <a:effectLst/>
                          <a:latin typeface="Times New Roman" panose="02020603050405020304" pitchFamily="18" charset="0"/>
                          <a:ea typeface="標楷體" panose="03000509000000000000" pitchFamily="65" charset="-120"/>
                        </a:rPr>
                        <a:t>專長領域：</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308379">
                <a:tc gridSpan="7">
                  <a:txBody>
                    <a:bodyPr/>
                    <a:lstStyle/>
                    <a:p>
                      <a:pPr algn="ctr">
                        <a:lnSpc>
                          <a:spcPts val="2800"/>
                        </a:lnSpc>
                        <a:spcBef>
                          <a:spcPts val="800"/>
                        </a:spcBef>
                        <a:spcAft>
                          <a:spcPts val="800"/>
                        </a:spcAft>
                      </a:pPr>
                      <a:r>
                        <a:rPr lang="zh-TW" sz="1400" b="1" kern="150">
                          <a:solidFill>
                            <a:srgbClr val="000000"/>
                          </a:solidFill>
                          <a:effectLst/>
                          <a:latin typeface="Times New Roman" panose="02020603050405020304" pitchFamily="18" charset="0"/>
                          <a:ea typeface="標楷體" panose="03000509000000000000" pitchFamily="65" charset="-120"/>
                        </a:rPr>
                        <a:t>論文原創性比對</a:t>
                      </a:r>
                      <a:r>
                        <a:rPr lang="zh-TW" sz="1400" kern="150">
                          <a:solidFill>
                            <a:srgbClr val="000000"/>
                          </a:solidFill>
                          <a:effectLst/>
                          <a:latin typeface="Times New Roman" panose="02020603050405020304" pitchFamily="18" charset="0"/>
                          <a:ea typeface="標楷體" panose="03000509000000000000" pitchFamily="65" charset="-120"/>
                        </a:rPr>
                        <a:t>結果（不高於</a:t>
                      </a:r>
                      <a:r>
                        <a:rPr lang="en-US" sz="1400" kern="150">
                          <a:solidFill>
                            <a:srgbClr val="000000"/>
                          </a:solidFill>
                          <a:effectLst/>
                          <a:latin typeface="Times New Roman" panose="02020603050405020304" pitchFamily="18" charset="0"/>
                          <a:ea typeface="標楷體" panose="03000509000000000000" pitchFamily="65" charset="-120"/>
                        </a:rPr>
                        <a:t>33.3</a:t>
                      </a:r>
                      <a:r>
                        <a:rPr lang="zh-TW" sz="1400" kern="150">
                          <a:solidFill>
                            <a:srgbClr val="000000"/>
                          </a:solidFill>
                          <a:effectLst/>
                          <a:latin typeface="Times New Roman" panose="02020603050405020304" pitchFamily="18" charset="0"/>
                          <a:ea typeface="標楷體" panose="03000509000000000000" pitchFamily="65" charset="-120"/>
                        </a:rPr>
                        <a:t>％）</a:t>
                      </a:r>
                      <a:endParaRPr lang="zh-TW" sz="1200" kern="15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4">
                  <a:txBody>
                    <a:bodyPr/>
                    <a:lstStyle/>
                    <a:p>
                      <a:pPr algn="ctr">
                        <a:lnSpc>
                          <a:spcPts val="2800"/>
                        </a:lnSpc>
                        <a:spcBef>
                          <a:spcPts val="800"/>
                        </a:spcBef>
                        <a:spcAft>
                          <a:spcPts val="800"/>
                        </a:spcAft>
                      </a:pPr>
                      <a:r>
                        <a:rPr lang="en-US" altLang="zh-TW" sz="1400" kern="150" dirty="0">
                          <a:solidFill>
                            <a:srgbClr val="000000"/>
                          </a:solidFill>
                          <a:effectLst/>
                          <a:latin typeface="Times New Roman" panose="02020603050405020304" pitchFamily="18" charset="0"/>
                          <a:ea typeface="標楷體" panose="03000509000000000000" pitchFamily="65" charset="-120"/>
                        </a:rPr>
                        <a:t>25%</a:t>
                      </a:r>
                      <a:r>
                        <a:rPr lang="en-US" sz="1400" kern="150" dirty="0">
                          <a:solidFill>
                            <a:srgbClr val="000000"/>
                          </a:solidFill>
                          <a:effectLst/>
                          <a:latin typeface="Times New Roman" panose="02020603050405020304" pitchFamily="18" charset="0"/>
                          <a:ea typeface="標楷體" panose="03000509000000000000" pitchFamily="65" charset="-120"/>
                        </a:rPr>
                        <a:t> </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pPr algn="ctr">
                        <a:lnSpc>
                          <a:spcPts val="2800"/>
                        </a:lnSpc>
                        <a:spcBef>
                          <a:spcPts val="800"/>
                        </a:spcBef>
                        <a:spcAft>
                          <a:spcPts val="800"/>
                        </a:spcAft>
                      </a:pP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extLst>
                  <a:ext uri="{0D108BD9-81ED-4DB2-BD59-A6C34878D82A}">
                    <a16:rowId xmlns:a16="http://schemas.microsoft.com/office/drawing/2014/main" val="10008"/>
                  </a:ext>
                </a:extLst>
              </a:tr>
              <a:tr h="462045">
                <a:tc>
                  <a:txBody>
                    <a:bodyPr/>
                    <a:lstStyle/>
                    <a:p>
                      <a:pPr algn="ctr">
                        <a:lnSpc>
                          <a:spcPts val="2800"/>
                        </a:lnSpc>
                        <a:spcBef>
                          <a:spcPts val="300"/>
                        </a:spcBef>
                        <a:spcAft>
                          <a:spcPts val="0"/>
                        </a:spcAft>
                      </a:pPr>
                      <a:r>
                        <a:rPr lang="zh-TW" sz="1400" kern="150" dirty="0">
                          <a:solidFill>
                            <a:srgbClr val="000000"/>
                          </a:solidFill>
                          <a:effectLst/>
                          <a:latin typeface="Times New Roman" panose="02020603050405020304" pitchFamily="18" charset="0"/>
                          <a:ea typeface="標楷體" panose="03000509000000000000" pitchFamily="65" charset="-120"/>
                        </a:rPr>
                        <a:t>指導教授</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ctr"/>
                </a:tc>
                <a:tc gridSpan="10">
                  <a:txBody>
                    <a:bodyPr/>
                    <a:lstStyle/>
                    <a:p>
                      <a:pPr marL="347345" marR="163830" indent="90805" algn="r">
                        <a:lnSpc>
                          <a:spcPts val="2400"/>
                        </a:lnSpc>
                        <a:spcAft>
                          <a:spcPts val="0"/>
                        </a:spcAft>
                        <a:tabLst>
                          <a:tab pos="4210685" algn="l"/>
                        </a:tabLst>
                      </a:pPr>
                      <a:r>
                        <a:rPr lang="en-US" sz="1200" kern="150" dirty="0">
                          <a:solidFill>
                            <a:srgbClr val="000000"/>
                          </a:solidFill>
                          <a:effectLst/>
                          <a:latin typeface="Times New Roman" panose="02020603050405020304" pitchFamily="18" charset="0"/>
                          <a:ea typeface="標楷體" panose="03000509000000000000" pitchFamily="65" charset="-120"/>
                        </a:rPr>
                        <a:t>             (</a:t>
                      </a:r>
                      <a:r>
                        <a:rPr lang="zh-TW" sz="1200" kern="150" dirty="0">
                          <a:solidFill>
                            <a:srgbClr val="000000"/>
                          </a:solidFill>
                          <a:effectLst/>
                          <a:latin typeface="Times New Roman" panose="02020603050405020304" pitchFamily="18" charset="0"/>
                          <a:ea typeface="標楷體" panose="03000509000000000000" pitchFamily="65" charset="-120"/>
                        </a:rPr>
                        <a:t>簽章</a:t>
                      </a:r>
                      <a:r>
                        <a:rPr lang="en-US" sz="1200" kern="150" dirty="0">
                          <a:solidFill>
                            <a:srgbClr val="000000"/>
                          </a:solidFill>
                          <a:effectLst/>
                          <a:latin typeface="Times New Roman" panose="02020603050405020304" pitchFamily="18" charset="0"/>
                          <a:ea typeface="標楷體" panose="03000509000000000000" pitchFamily="65" charset="-120"/>
                        </a:rPr>
                        <a:t>)</a:t>
                      </a:r>
                      <a:endParaRPr lang="zh-TW" sz="1200" kern="150" dirty="0">
                        <a:effectLst/>
                        <a:latin typeface="Times New Roman" panose="02020603050405020304" pitchFamily="18" charset="0"/>
                        <a:ea typeface="新細明體" panose="02020500000000000000" pitchFamily="18" charset="-120"/>
                      </a:endParaRPr>
                    </a:p>
                    <a:p>
                      <a:pPr marL="500380" algn="r">
                        <a:lnSpc>
                          <a:spcPts val="2400"/>
                        </a:lnSpc>
                        <a:spcAft>
                          <a:spcPts val="0"/>
                        </a:spcAft>
                      </a:pPr>
                      <a:r>
                        <a:rPr lang="en-US" sz="1200" kern="150" dirty="0">
                          <a:solidFill>
                            <a:srgbClr val="000000"/>
                          </a:solidFill>
                          <a:effectLst/>
                          <a:latin typeface="Times New Roman" panose="02020603050405020304" pitchFamily="18" charset="0"/>
                          <a:ea typeface="標楷體" panose="03000509000000000000" pitchFamily="65" charset="-120"/>
                        </a:rPr>
                        <a:t>              111     </a:t>
                      </a:r>
                      <a:r>
                        <a:rPr lang="zh-TW" sz="1200" kern="150" dirty="0">
                          <a:solidFill>
                            <a:srgbClr val="000000"/>
                          </a:solidFill>
                          <a:effectLst/>
                          <a:latin typeface="Times New Roman" panose="02020603050405020304" pitchFamily="18" charset="0"/>
                          <a:ea typeface="標楷體" panose="03000509000000000000" pitchFamily="65" charset="-120"/>
                        </a:rPr>
                        <a:t>年</a:t>
                      </a:r>
                      <a:r>
                        <a:rPr lang="en-US" sz="1200" kern="150" dirty="0">
                          <a:solidFill>
                            <a:srgbClr val="000000"/>
                          </a:solidFill>
                          <a:effectLst/>
                          <a:latin typeface="Times New Roman" panose="02020603050405020304" pitchFamily="18" charset="0"/>
                          <a:ea typeface="標楷體" panose="03000509000000000000" pitchFamily="65" charset="-120"/>
                        </a:rPr>
                        <a:t>   10    </a:t>
                      </a:r>
                      <a:r>
                        <a:rPr lang="zh-TW" sz="1200" kern="150" dirty="0">
                          <a:solidFill>
                            <a:srgbClr val="000000"/>
                          </a:solidFill>
                          <a:effectLst/>
                          <a:latin typeface="Times New Roman" panose="02020603050405020304" pitchFamily="18" charset="0"/>
                          <a:ea typeface="標楷體" panose="03000509000000000000" pitchFamily="65" charset="-120"/>
                        </a:rPr>
                        <a:t>月</a:t>
                      </a:r>
                      <a:r>
                        <a:rPr lang="en-US" sz="1200" kern="150" dirty="0">
                          <a:solidFill>
                            <a:srgbClr val="000000"/>
                          </a:solidFill>
                          <a:effectLst/>
                          <a:latin typeface="Times New Roman" panose="02020603050405020304" pitchFamily="18" charset="0"/>
                          <a:ea typeface="標楷體" panose="03000509000000000000" pitchFamily="65" charset="-120"/>
                        </a:rPr>
                        <a:t>  1    </a:t>
                      </a:r>
                      <a:r>
                        <a:rPr lang="zh-TW" sz="1200" kern="150" dirty="0">
                          <a:solidFill>
                            <a:srgbClr val="000000"/>
                          </a:solidFill>
                          <a:effectLst/>
                          <a:latin typeface="Times New Roman" panose="02020603050405020304" pitchFamily="18" charset="0"/>
                          <a:ea typeface="標楷體" panose="03000509000000000000" pitchFamily="65" charset="-120"/>
                        </a:rPr>
                        <a:t>日</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nchor="b"/>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9"/>
                  </a:ext>
                </a:extLst>
              </a:tr>
              <a:tr h="742935">
                <a:tc gridSpan="11">
                  <a:txBody>
                    <a:bodyPr/>
                    <a:lstStyle/>
                    <a:p>
                      <a:pPr marL="377825" indent="-377825" algn="just">
                        <a:lnSpc>
                          <a:spcPts val="1800"/>
                        </a:lnSpc>
                        <a:spcAft>
                          <a:spcPts val="0"/>
                        </a:spcAft>
                      </a:pPr>
                      <a:r>
                        <a:rPr lang="zh-TW" sz="1200" kern="150" dirty="0">
                          <a:effectLst/>
                          <a:latin typeface="Times New Roman" panose="02020603050405020304" pitchFamily="18" charset="0"/>
                          <a:ea typeface="標楷體" panose="03000509000000000000" pitchFamily="65" charset="-120"/>
                        </a:rPr>
                        <a:t>備註</a:t>
                      </a:r>
                      <a:r>
                        <a:rPr lang="en-US" sz="1200" kern="150" dirty="0">
                          <a:effectLst/>
                          <a:latin typeface="Times New Roman" panose="02020603050405020304" pitchFamily="18" charset="0"/>
                          <a:ea typeface="標楷體" panose="03000509000000000000" pitchFamily="65" charset="-120"/>
                        </a:rPr>
                        <a:t>:</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1</a:t>
                      </a:r>
                      <a:r>
                        <a:rPr lang="zh-TW" sz="1200" kern="150" dirty="0">
                          <a:effectLst/>
                          <a:latin typeface="Times New Roman" panose="02020603050405020304" pitchFamily="18" charset="0"/>
                          <a:ea typeface="標楷體" panose="03000509000000000000" pitchFamily="65" charset="-120"/>
                        </a:rPr>
                        <a:t>、請指導教授填寫完成後，以</a:t>
                      </a:r>
                      <a:r>
                        <a:rPr lang="en-US" sz="1200" kern="150" dirty="0">
                          <a:effectLst/>
                          <a:latin typeface="Times New Roman" panose="02020603050405020304" pitchFamily="18" charset="0"/>
                          <a:ea typeface="標楷體" panose="03000509000000000000" pitchFamily="65" charset="-120"/>
                        </a:rPr>
                        <a:t>pdf</a:t>
                      </a:r>
                      <a:r>
                        <a:rPr lang="zh-TW" sz="1200" kern="150" dirty="0">
                          <a:effectLst/>
                          <a:latin typeface="Times New Roman" panose="02020603050405020304" pitchFamily="18" charset="0"/>
                          <a:ea typeface="標楷體" panose="03000509000000000000" pitchFamily="65" charset="-120"/>
                        </a:rPr>
                        <a:t>檔格式儲存，連同學生論文計畫書</a:t>
                      </a:r>
                      <a:r>
                        <a:rPr lang="en-US" sz="1200" kern="150" dirty="0">
                          <a:effectLst/>
                          <a:latin typeface="Times New Roman" panose="02020603050405020304" pitchFamily="18" charset="0"/>
                          <a:ea typeface="標楷體" panose="03000509000000000000" pitchFamily="65" charset="-120"/>
                        </a:rPr>
                        <a:t>pdf</a:t>
                      </a:r>
                      <a:r>
                        <a:rPr lang="zh-TW" sz="1200" kern="150" dirty="0">
                          <a:effectLst/>
                          <a:latin typeface="Times New Roman" panose="02020603050405020304" pitchFamily="18" charset="0"/>
                          <a:ea typeface="標楷體" panose="03000509000000000000" pitchFamily="65" charset="-120"/>
                        </a:rPr>
                        <a:t>檔，以電子郵件回傳給助教。</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2</a:t>
                      </a:r>
                      <a:r>
                        <a:rPr lang="zh-TW" sz="1200" kern="150" dirty="0">
                          <a:effectLst/>
                          <a:latin typeface="Times New Roman" panose="02020603050405020304" pitchFamily="18" charset="0"/>
                          <a:ea typeface="標楷體" panose="03000509000000000000" pitchFamily="65" charset="-120"/>
                        </a:rPr>
                        <a:t>、如果指導教授已經向「碩士班論文研討」任課老師預約報告日期，請您務必在預約</a:t>
                      </a:r>
                      <a:r>
                        <a:rPr lang="zh-TW" sz="1200" kern="150">
                          <a:effectLst/>
                          <a:latin typeface="Times New Roman" panose="02020603050405020304" pitchFamily="18" charset="0"/>
                          <a:ea typeface="標楷體" panose="03000509000000000000" pitchFamily="65" charset="-120"/>
                        </a:rPr>
                        <a:t>日期前</a:t>
                      </a:r>
                      <a:r>
                        <a:rPr lang="zh-TW" altLang="en-US" sz="1200" kern="150">
                          <a:effectLst/>
                          <a:latin typeface="Times New Roman" panose="02020603050405020304" pitchFamily="18" charset="0"/>
                          <a:ea typeface="標楷體" panose="03000509000000000000" pitchFamily="65" charset="-120"/>
                        </a:rPr>
                        <a:t>二星期</a:t>
                      </a:r>
                      <a:r>
                        <a:rPr lang="zh-TW" sz="1200" kern="150">
                          <a:effectLst/>
                          <a:latin typeface="Times New Roman" panose="02020603050405020304" pitchFamily="18" charset="0"/>
                          <a:ea typeface="標楷體" panose="03000509000000000000" pitchFamily="65" charset="-120"/>
                        </a:rPr>
                        <a:t>回</a:t>
                      </a:r>
                      <a:r>
                        <a:rPr lang="zh-TW" sz="1200" kern="150" dirty="0">
                          <a:effectLst/>
                          <a:latin typeface="Times New Roman" panose="02020603050405020304" pitchFamily="18" charset="0"/>
                          <a:ea typeface="標楷體" panose="03000509000000000000" pitchFamily="65" charset="-120"/>
                        </a:rPr>
                        <a:t>傳申請表與計畫書完稿。</a:t>
                      </a:r>
                      <a:endParaRPr lang="zh-TW" sz="1200" kern="150" dirty="0">
                        <a:effectLst/>
                        <a:latin typeface="Times New Roman" panose="02020603050405020304" pitchFamily="18" charset="0"/>
                        <a:ea typeface="新細明體" panose="02020500000000000000" pitchFamily="18" charset="-120"/>
                      </a:endParaRPr>
                    </a:p>
                    <a:p>
                      <a:pPr marL="377825" indent="-151130" algn="just">
                        <a:lnSpc>
                          <a:spcPts val="1200"/>
                        </a:lnSpc>
                        <a:spcAft>
                          <a:spcPts val="0"/>
                        </a:spcAft>
                      </a:pPr>
                      <a:r>
                        <a:rPr lang="en-US" sz="1200" kern="150" dirty="0">
                          <a:effectLst/>
                          <a:latin typeface="Times New Roman" panose="02020603050405020304" pitchFamily="18" charset="0"/>
                          <a:ea typeface="標楷體" panose="03000509000000000000" pitchFamily="65" charset="-120"/>
                        </a:rPr>
                        <a:t>3</a:t>
                      </a:r>
                      <a:r>
                        <a:rPr lang="zh-TW" sz="1200" kern="150" dirty="0">
                          <a:effectLst/>
                          <a:latin typeface="Times New Roman" panose="02020603050405020304" pitchFamily="18" charset="0"/>
                          <a:ea typeface="標楷體" panose="03000509000000000000" pitchFamily="65" charset="-120"/>
                        </a:rPr>
                        <a:t>、</a:t>
                      </a:r>
                      <a:r>
                        <a:rPr lang="zh-TW" sz="1200" kern="150" dirty="0">
                          <a:solidFill>
                            <a:srgbClr val="FF0000"/>
                          </a:solidFill>
                          <a:effectLst/>
                          <a:latin typeface="Times New Roman" panose="02020603050405020304" pitchFamily="18" charset="0"/>
                          <a:ea typeface="標楷體" panose="03000509000000000000" pitchFamily="65" charset="-120"/>
                        </a:rPr>
                        <a:t>根據本校「碩士學位考試辦法」第三條規定，論文考試前應先完成「原創性比對」作業。為求標準一致，本階段亦請採用「</a:t>
                      </a:r>
                      <a:r>
                        <a:rPr lang="en-US" sz="1200" kern="150" dirty="0" err="1">
                          <a:solidFill>
                            <a:srgbClr val="FF0000"/>
                          </a:solidFill>
                          <a:effectLst/>
                          <a:latin typeface="Times New Roman" panose="02020603050405020304" pitchFamily="18" charset="0"/>
                          <a:ea typeface="標楷體" panose="03000509000000000000" pitchFamily="65" charset="-120"/>
                        </a:rPr>
                        <a:t>Turnitin</a:t>
                      </a:r>
                      <a:r>
                        <a:rPr lang="zh-TW" sz="1200" kern="150" dirty="0">
                          <a:solidFill>
                            <a:srgbClr val="FF0000"/>
                          </a:solidFill>
                          <a:effectLst/>
                          <a:latin typeface="Times New Roman" panose="02020603050405020304" pitchFamily="18" charset="0"/>
                          <a:ea typeface="標楷體" panose="03000509000000000000" pitchFamily="65" charset="-120"/>
                        </a:rPr>
                        <a:t>原創性比對系統」，而非「華藝文獻相似度檢索服務」。</a:t>
                      </a:r>
                      <a:endParaRPr lang="zh-TW" sz="1200" kern="150" dirty="0">
                        <a:effectLst/>
                        <a:latin typeface="Times New Roman" panose="02020603050405020304" pitchFamily="18" charset="0"/>
                        <a:ea typeface="新細明體" panose="02020500000000000000" pitchFamily="18" charset="-120"/>
                      </a:endParaRPr>
                    </a:p>
                  </a:txBody>
                  <a:tcPr marL="17780" marR="1778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10"/>
                  </a:ext>
                </a:extLst>
              </a:tr>
            </a:tbl>
          </a:graphicData>
        </a:graphic>
      </p:graphicFrame>
      <p:sp>
        <p:nvSpPr>
          <p:cNvPr id="6" name="文字方塊 5"/>
          <p:cNvSpPr txBox="1"/>
          <p:nvPr/>
        </p:nvSpPr>
        <p:spPr>
          <a:xfrm>
            <a:off x="2318588" y="5512137"/>
            <a:ext cx="1268627" cy="369332"/>
          </a:xfrm>
          <a:prstGeom prst="rect">
            <a:avLst/>
          </a:prstGeom>
          <a:noFill/>
        </p:spPr>
        <p:txBody>
          <a:bodyPr wrap="square" rtlCol="0">
            <a:spAutoFit/>
          </a:bodyPr>
          <a:lstStyle/>
          <a:p>
            <a:pPr algn="ctr"/>
            <a:r>
              <a:rPr lang="zh-TW" altLang="en-US" dirty="0">
                <a:latin typeface="標楷體" panose="03000509000000000000" pitchFamily="65" charset="-120"/>
                <a:ea typeface="標楷體" panose="03000509000000000000" pitchFamily="65" charset="-120"/>
              </a:rPr>
              <a:t>陳小伶</a:t>
            </a:r>
          </a:p>
        </p:txBody>
      </p:sp>
      <p:sp>
        <p:nvSpPr>
          <p:cNvPr id="7" name="橢圓形圖說文字 6"/>
          <p:cNvSpPr/>
          <p:nvPr/>
        </p:nvSpPr>
        <p:spPr>
          <a:xfrm>
            <a:off x="6672046" y="4370546"/>
            <a:ext cx="1589905" cy="626076"/>
          </a:xfrm>
          <a:prstGeom prst="wedgeEllipseCallout">
            <a:avLst>
              <a:gd name="adj1" fmla="val 13152"/>
              <a:gd name="adj2" fmla="val 77105"/>
            </a:avLst>
          </a:prstGeom>
        </p:spPr>
        <p:style>
          <a:lnRef idx="1">
            <a:schemeClr val="accent4"/>
          </a:lnRef>
          <a:fillRef idx="2">
            <a:schemeClr val="accent4"/>
          </a:fillRef>
          <a:effectRef idx="1">
            <a:schemeClr val="accent4"/>
          </a:effectRef>
          <a:fontRef idx="minor">
            <a:schemeClr val="dk1"/>
          </a:fontRef>
        </p:style>
        <p:txBody>
          <a:bodyPr rtlCol="0" anchor="ctr"/>
          <a:lstStyle/>
          <a:p>
            <a:r>
              <a:rPr lang="zh-TW" altLang="en-US" sz="1400" dirty="0">
                <a:latin typeface="標楷體" panose="03000509000000000000" pitchFamily="65" charset="-120"/>
                <a:ea typeface="標楷體" panose="03000509000000000000" pitchFamily="65" charset="-120"/>
              </a:rPr>
              <a:t>論文原創比對結果填寫</a:t>
            </a:r>
          </a:p>
        </p:txBody>
      </p:sp>
      <p:sp>
        <p:nvSpPr>
          <p:cNvPr id="8" name="橢圓形圖說文字 7"/>
          <p:cNvSpPr/>
          <p:nvPr/>
        </p:nvSpPr>
        <p:spPr>
          <a:xfrm>
            <a:off x="1158156" y="523240"/>
            <a:ext cx="1544231" cy="428368"/>
          </a:xfrm>
          <a:prstGeom prst="wedgeEllipseCallout">
            <a:avLst>
              <a:gd name="adj1" fmla="val 18463"/>
              <a:gd name="adj2" fmla="val 93549"/>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身份別填寫</a:t>
            </a:r>
          </a:p>
        </p:txBody>
      </p:sp>
      <p:sp>
        <p:nvSpPr>
          <p:cNvPr id="10" name="矩形 9"/>
          <p:cNvSpPr/>
          <p:nvPr/>
        </p:nvSpPr>
        <p:spPr>
          <a:xfrm>
            <a:off x="774165" y="10156"/>
            <a:ext cx="5419352" cy="461665"/>
          </a:xfrm>
          <a:prstGeom prst="rect">
            <a:avLst/>
          </a:prstGeom>
        </p:spPr>
        <p:txBody>
          <a:bodyPr wrap="square">
            <a:spAutoFit/>
          </a:bodyPr>
          <a:lstStyle/>
          <a:p>
            <a:pPr marL="342900" indent="-342900">
              <a:buFont typeface="Wingdings" panose="05000000000000000000" pitchFamily="2" charset="2"/>
              <a:buChar char="Ø"/>
            </a:pPr>
            <a:r>
              <a:rPr lang="zh-TW" altLang="zh-TW" sz="2400" dirty="0">
                <a:latin typeface="標楷體" panose="03000509000000000000" pitchFamily="65" charset="-120"/>
                <a:ea typeface="標楷體" panose="03000509000000000000" pitchFamily="65" charset="-120"/>
              </a:rPr>
              <a:t>學位論文審查會申請表</a:t>
            </a:r>
            <a:r>
              <a:rPr lang="zh-TW" altLang="en-US" sz="2400" dirty="0">
                <a:latin typeface="標楷體" panose="03000509000000000000" pitchFamily="65" charset="-120"/>
                <a:ea typeface="標楷體" panose="03000509000000000000" pitchFamily="65" charset="-120"/>
              </a:rPr>
              <a:t>填寫說明</a:t>
            </a:r>
            <a:endParaRPr lang="en-US" altLang="zh-TW" sz="24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26203948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5" name="Rectangle 1"/>
          <p:cNvSpPr>
            <a:spLocks noGrp="1" noChangeArrowheads="1"/>
          </p:cNvSpPr>
          <p:nvPr>
            <p:ph type="ctrTitle"/>
          </p:nvPr>
        </p:nvSpPr>
        <p:spPr bwMode="auto">
          <a:xfrm>
            <a:off x="1216122" y="725798"/>
            <a:ext cx="3489738" cy="49244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3200" b="1" i="0" u="none" strike="noStrike" cap="none" normalizeH="0" baseline="0" dirty="0">
                <a:ln>
                  <a:noFill/>
                </a:ln>
                <a:solidFill>
                  <a:srgbClr val="444444"/>
                </a:solidFill>
                <a:effectLst/>
                <a:latin typeface="微軟正黑體" panose="020B0604030504040204" pitchFamily="34" charset="-120"/>
                <a:ea typeface="微軟正黑體" panose="020B0604030504040204" pitchFamily="34" charset="-120"/>
              </a:rPr>
              <a:t>►</a:t>
            </a:r>
            <a:r>
              <a:rPr kumimoji="0" lang="zh-TW" altLang="en-US" sz="32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論文計畫口</a:t>
            </a:r>
            <a:r>
              <a:rPr kumimoji="0" lang="zh-TW" altLang="zh-TW" sz="3200" b="1" i="0" u="none" strike="noStrike" cap="none" normalizeH="0" baseline="0" dirty="0">
                <a:ln>
                  <a:noFill/>
                </a:ln>
                <a:solidFill>
                  <a:srgbClr val="444444"/>
                </a:solidFill>
                <a:effectLst/>
                <a:latin typeface="標楷體" panose="03000509000000000000" pitchFamily="65" charset="-120"/>
                <a:ea typeface="標楷體" panose="03000509000000000000" pitchFamily="65" charset="-120"/>
              </a:rPr>
              <a:t>試申請</a:t>
            </a:r>
          </a:p>
        </p:txBody>
      </p:sp>
      <p:sp>
        <p:nvSpPr>
          <p:cNvPr id="2" name="矩形 1"/>
          <p:cNvSpPr/>
          <p:nvPr/>
        </p:nvSpPr>
        <p:spPr>
          <a:xfrm>
            <a:off x="802029" y="1586807"/>
            <a:ext cx="8840735" cy="4154984"/>
          </a:xfrm>
          <a:prstGeom prst="rect">
            <a:avLst/>
          </a:prstGeom>
        </p:spPr>
        <p:txBody>
          <a:bodyPr wrap="square">
            <a:spAutoFit/>
          </a:bodyPr>
          <a:lstStyle/>
          <a:p>
            <a:r>
              <a:rPr lang="zh-TW" altLang="en-US" sz="2400" dirty="0">
                <a:latin typeface="標楷體" panose="03000509000000000000" pitchFamily="65" charset="-120"/>
                <a:ea typeface="標楷體" panose="03000509000000000000" pitchFamily="65" charset="-120"/>
              </a:rPr>
              <a:t>階段二：</a:t>
            </a:r>
            <a:r>
              <a:rPr lang="zh-TW" altLang="en-US" sz="2400" u="sng" dirty="0">
                <a:latin typeface="標楷體" panose="03000509000000000000" pitchFamily="65" charset="-120"/>
                <a:ea typeface="標楷體" panose="03000509000000000000" pitchFamily="65" charset="-120"/>
              </a:rPr>
              <a:t>論文計畫書</a:t>
            </a:r>
            <a:r>
              <a:rPr lang="zh-TW" altLang="en-US" sz="2400" dirty="0">
                <a:latin typeface="標楷體" panose="03000509000000000000" pitchFamily="65" charset="-120"/>
                <a:ea typeface="標楷體" panose="03000509000000000000" pitchFamily="65" charset="-120"/>
              </a:rPr>
              <a:t>修正</a:t>
            </a:r>
            <a:endParaRPr lang="en-US" altLang="zh-TW" sz="2400" dirty="0">
              <a:latin typeface="標楷體" panose="03000509000000000000" pitchFamily="65" charset="-120"/>
              <a:ea typeface="標楷體" panose="03000509000000000000" pitchFamily="65" charset="-120"/>
            </a:endParaRPr>
          </a:p>
          <a:p>
            <a:endParaRPr lang="en-US" altLang="zh-TW" sz="2400"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1</a:t>
            </a:r>
            <a:r>
              <a:rPr lang="zh-TW" altLang="en-US" dirty="0">
                <a:latin typeface="標楷體" panose="03000509000000000000" pitchFamily="65" charset="-120"/>
                <a:ea typeface="標楷體" panose="03000509000000000000" pitchFamily="65" charset="-120"/>
              </a:rPr>
              <a:t>：修正：</a:t>
            </a:r>
            <a:r>
              <a:rPr lang="zh-TW" altLang="zh-TW" dirty="0"/>
              <a:t> </a:t>
            </a:r>
            <a:r>
              <a:rPr lang="zh-TW" altLang="zh-TW" dirty="0">
                <a:latin typeface="標楷體" panose="03000509000000000000" pitchFamily="65" charset="-120"/>
                <a:ea typeface="標楷體" panose="03000509000000000000" pitchFamily="65" charset="-120"/>
              </a:rPr>
              <a:t>「請依論文研討課程中委員意見做修正</a:t>
            </a:r>
            <a:r>
              <a:rPr lang="zh-TW" altLang="en-US" dirty="0">
                <a:latin typeface="標楷體" panose="03000509000000000000" pitchFamily="65" charset="-120"/>
                <a:ea typeface="標楷體" panose="03000509000000000000" pitchFamily="65" charset="-120"/>
              </a:rPr>
              <a:t>論文</a:t>
            </a:r>
            <a:r>
              <a:rPr lang="zh-TW" altLang="zh-TW" dirty="0">
                <a:latin typeface="標楷體" panose="03000509000000000000" pitchFamily="65" charset="-120"/>
                <a:ea typeface="標楷體" panose="03000509000000000000" pitchFamily="65" charset="-120"/>
              </a:rPr>
              <a:t>」</a:t>
            </a:r>
            <a:endParaRPr lang="en-US" altLang="zh-TW" dirty="0">
              <a:latin typeface="標楷體" panose="03000509000000000000" pitchFamily="65" charset="-120"/>
              <a:ea typeface="標楷體" panose="03000509000000000000" pitchFamily="65" charset="-120"/>
            </a:endParaRPr>
          </a:p>
          <a:p>
            <a:pPr lvl="1"/>
            <a:endParaRPr lang="en-US" altLang="zh-TW" i="1"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2</a:t>
            </a:r>
            <a:r>
              <a:rPr lang="zh-TW" altLang="en-US" dirty="0">
                <a:latin typeface="標楷體" panose="03000509000000000000" pitchFamily="65" charset="-120"/>
                <a:ea typeface="標楷體" panose="03000509000000000000" pitchFamily="65" charset="-120"/>
              </a:rPr>
              <a:t>：填表：</a:t>
            </a:r>
            <a:r>
              <a:rPr lang="zh-TW" altLang="en-US" dirty="0">
                <a:solidFill>
                  <a:srgbClr val="FF0000"/>
                </a:solidFill>
                <a:latin typeface="標楷體" panose="03000509000000000000" pitchFamily="65" charset="-120"/>
                <a:ea typeface="標楷體" panose="03000509000000000000" pitchFamily="65" charset="-120"/>
              </a:rPr>
              <a:t>「論文計畫口試申請表」</a:t>
            </a:r>
            <a:endParaRPr lang="en-US" altLang="zh-TW" dirty="0">
              <a:latin typeface="標楷體" panose="03000509000000000000" pitchFamily="65" charset="-120"/>
              <a:ea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3</a:t>
            </a:r>
            <a:r>
              <a:rPr lang="zh-TW" altLang="en-US" dirty="0">
                <a:latin typeface="標楷體" panose="03000509000000000000" pitchFamily="65" charset="-120"/>
                <a:ea typeface="標楷體" panose="03000509000000000000" pitchFamily="65" charset="-120"/>
              </a:rPr>
              <a:t>：申請表送件：</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應於預定考試日期</a:t>
            </a:r>
            <a:r>
              <a:rPr lang="zh-TW" altLang="zh-TW" b="1" u="sng" kern="150" dirty="0">
                <a:solidFill>
                  <a:srgbClr val="FF0000"/>
                </a:solidFill>
                <a:latin typeface="標楷體" panose="03000509000000000000" pitchFamily="65" charset="-120"/>
                <a:ea typeface="標楷體" panose="03000509000000000000" pitchFamily="65" charset="-120"/>
                <a:cs typeface="標楷體" panose="03000509000000000000" pitchFamily="65" charset="-120"/>
              </a:rPr>
              <a:t>一個月</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前交由系</a:t>
            </a:r>
            <a:r>
              <a:rPr lang="zh-TW" altLang="en-US"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助教</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辦理</a:t>
            </a:r>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4</a:t>
            </a:r>
            <a:r>
              <a:rPr lang="zh-TW" altLang="en-US" dirty="0">
                <a:latin typeface="標楷體" panose="03000509000000000000" pitchFamily="65" charset="-120"/>
                <a:ea typeface="標楷體" panose="03000509000000000000" pitchFamily="65" charset="-120"/>
              </a:rPr>
              <a:t>：論文送件：</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應於考試日期</a:t>
            </a:r>
            <a:r>
              <a:rPr lang="zh-TW" altLang="en-US" b="1" u="sng" kern="150" dirty="0">
                <a:solidFill>
                  <a:srgbClr val="FF0000"/>
                </a:solidFill>
                <a:latin typeface="標楷體" panose="03000509000000000000" pitchFamily="65" charset="-120"/>
                <a:ea typeface="標楷體" panose="03000509000000000000" pitchFamily="65" charset="-120"/>
                <a:cs typeface="標楷體" panose="03000509000000000000" pitchFamily="65" charset="-120"/>
              </a:rPr>
              <a:t>二星期</a:t>
            </a:r>
            <a:r>
              <a:rPr lang="zh-TW"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前</a:t>
            </a:r>
            <a:r>
              <a:rPr lang="zh-TW" altLang="en-US"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rPr>
              <a:t>由研究所生送至口委</a:t>
            </a:r>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r>
              <a:rPr lang="zh-TW" altLang="en-US" dirty="0">
                <a:latin typeface="標楷體" panose="03000509000000000000" pitchFamily="65" charset="-120"/>
                <a:ea typeface="標楷體" panose="03000509000000000000" pitchFamily="65" charset="-120"/>
              </a:rPr>
              <a:t>步驟</a:t>
            </a:r>
            <a:r>
              <a:rPr lang="en-US" altLang="zh-TW" dirty="0">
                <a:latin typeface="標楷體" panose="03000509000000000000" pitchFamily="65" charset="-120"/>
                <a:ea typeface="標楷體" panose="03000509000000000000" pitchFamily="65" charset="-120"/>
              </a:rPr>
              <a:t>5</a:t>
            </a:r>
            <a:r>
              <a:rPr lang="zh-TW" altLang="en-US" dirty="0">
                <a:latin typeface="標楷體" panose="03000509000000000000" pitchFamily="65" charset="-120"/>
                <a:ea typeface="標楷體" panose="03000509000000000000" pitchFamily="65" charset="-120"/>
              </a:rPr>
              <a:t>：公告：張貼論文計畫口</a:t>
            </a:r>
            <a:r>
              <a:rPr lang="zh-TW" altLang="zh-TW" dirty="0">
                <a:latin typeface="標楷體" panose="03000509000000000000" pitchFamily="65" charset="-120"/>
                <a:ea typeface="標楷體" panose="03000509000000000000" pitchFamily="65" charset="-120"/>
              </a:rPr>
              <a:t>試</a:t>
            </a:r>
            <a:r>
              <a:rPr lang="zh-TW" altLang="en-US" dirty="0">
                <a:latin typeface="標楷體" panose="03000509000000000000" pitchFamily="65" charset="-120"/>
                <a:ea typeface="標楷體" panose="03000509000000000000" pitchFamily="65" charset="-120"/>
              </a:rPr>
              <a:t>公告於系辦前及人文大樓地下二樓公佈欄</a:t>
            </a:r>
            <a:endParaRPr lang="en-US" altLang="zh-TW" kern="150" dirty="0">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kern="150" dirty="0">
              <a:solidFill>
                <a:srgbClr val="000000"/>
              </a:solidFill>
              <a:latin typeface="標楷體" panose="03000509000000000000" pitchFamily="65" charset="-120"/>
              <a:ea typeface="標楷體" panose="03000509000000000000" pitchFamily="65" charset="-120"/>
              <a:cs typeface="標楷體" panose="03000509000000000000" pitchFamily="65" charset="-120"/>
            </a:endParaRPr>
          </a:p>
          <a:p>
            <a:pPr lvl="1"/>
            <a:endParaRPr lang="en-US" altLang="zh-TW" dirty="0">
              <a:latin typeface="標楷體" panose="03000509000000000000" pitchFamily="65" charset="-120"/>
              <a:ea typeface="標楷體" panose="03000509000000000000" pitchFamily="65" charset="-120"/>
              <a:sym typeface="Wingdings" panose="05000000000000000000" pitchFamily="2" charset="2"/>
            </a:endParaRPr>
          </a:p>
        </p:txBody>
      </p:sp>
    </p:spTree>
    <p:extLst>
      <p:ext uri="{BB962C8B-B14F-4D97-AF65-F5344CB8AC3E}">
        <p14:creationId xmlns:p14="http://schemas.microsoft.com/office/powerpoint/2010/main" val="199133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 name="矩形 1"/>
          <p:cNvSpPr/>
          <p:nvPr/>
        </p:nvSpPr>
        <p:spPr>
          <a:xfrm>
            <a:off x="774006" y="185246"/>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論文計畫口試申請表填寫說明</a:t>
            </a:r>
            <a:endParaRPr lang="en-US" altLang="zh-TW" sz="2400" dirty="0">
              <a:latin typeface="標楷體" panose="03000509000000000000" pitchFamily="65" charset="-120"/>
              <a:ea typeface="標楷體" panose="03000509000000000000" pitchFamily="65" charset="-120"/>
            </a:endParaRPr>
          </a:p>
        </p:txBody>
      </p:sp>
      <p:graphicFrame>
        <p:nvGraphicFramePr>
          <p:cNvPr id="3" name="表格 2"/>
          <p:cNvGraphicFramePr>
            <a:graphicFrameLocks noGrp="1"/>
          </p:cNvGraphicFramePr>
          <p:nvPr>
            <p:extLst>
              <p:ext uri="{D42A27DB-BD31-4B8C-83A1-F6EECF244321}">
                <p14:modId xmlns:p14="http://schemas.microsoft.com/office/powerpoint/2010/main" val="1954170812"/>
              </p:ext>
            </p:extLst>
          </p:nvPr>
        </p:nvGraphicFramePr>
        <p:xfrm>
          <a:off x="885503" y="756456"/>
          <a:ext cx="8625839" cy="6108314"/>
        </p:xfrm>
        <a:graphic>
          <a:graphicData uri="http://schemas.openxmlformats.org/drawingml/2006/table">
            <a:tbl>
              <a:tblPr firstRow="1" firstCol="1" bandRow="1"/>
              <a:tblGrid>
                <a:gridCol w="1451297">
                  <a:extLst>
                    <a:ext uri="{9D8B030D-6E8A-4147-A177-3AD203B41FA5}">
                      <a16:colId xmlns:a16="http://schemas.microsoft.com/office/drawing/2014/main" val="3679612560"/>
                    </a:ext>
                  </a:extLst>
                </a:gridCol>
                <a:gridCol w="1483131">
                  <a:extLst>
                    <a:ext uri="{9D8B030D-6E8A-4147-A177-3AD203B41FA5}">
                      <a16:colId xmlns:a16="http://schemas.microsoft.com/office/drawing/2014/main" val="1111897863"/>
                    </a:ext>
                  </a:extLst>
                </a:gridCol>
                <a:gridCol w="97082">
                  <a:extLst>
                    <a:ext uri="{9D8B030D-6E8A-4147-A177-3AD203B41FA5}">
                      <a16:colId xmlns:a16="http://schemas.microsoft.com/office/drawing/2014/main" val="873154238"/>
                    </a:ext>
                  </a:extLst>
                </a:gridCol>
                <a:gridCol w="635724">
                  <a:extLst>
                    <a:ext uri="{9D8B030D-6E8A-4147-A177-3AD203B41FA5}">
                      <a16:colId xmlns:a16="http://schemas.microsoft.com/office/drawing/2014/main" val="4011774855"/>
                    </a:ext>
                  </a:extLst>
                </a:gridCol>
                <a:gridCol w="194165">
                  <a:extLst>
                    <a:ext uri="{9D8B030D-6E8A-4147-A177-3AD203B41FA5}">
                      <a16:colId xmlns:a16="http://schemas.microsoft.com/office/drawing/2014/main" val="3028022"/>
                    </a:ext>
                  </a:extLst>
                </a:gridCol>
                <a:gridCol w="97082">
                  <a:extLst>
                    <a:ext uri="{9D8B030D-6E8A-4147-A177-3AD203B41FA5}">
                      <a16:colId xmlns:a16="http://schemas.microsoft.com/office/drawing/2014/main" val="4273557400"/>
                    </a:ext>
                  </a:extLst>
                </a:gridCol>
                <a:gridCol w="803700">
                  <a:extLst>
                    <a:ext uri="{9D8B030D-6E8A-4147-A177-3AD203B41FA5}">
                      <a16:colId xmlns:a16="http://schemas.microsoft.com/office/drawing/2014/main" val="139056289"/>
                    </a:ext>
                  </a:extLst>
                </a:gridCol>
                <a:gridCol w="181204">
                  <a:extLst>
                    <a:ext uri="{9D8B030D-6E8A-4147-A177-3AD203B41FA5}">
                      <a16:colId xmlns:a16="http://schemas.microsoft.com/office/drawing/2014/main" val="1420777125"/>
                    </a:ext>
                  </a:extLst>
                </a:gridCol>
                <a:gridCol w="250849">
                  <a:extLst>
                    <a:ext uri="{9D8B030D-6E8A-4147-A177-3AD203B41FA5}">
                      <a16:colId xmlns:a16="http://schemas.microsoft.com/office/drawing/2014/main" val="2521061567"/>
                    </a:ext>
                  </a:extLst>
                </a:gridCol>
                <a:gridCol w="712409">
                  <a:extLst>
                    <a:ext uri="{9D8B030D-6E8A-4147-A177-3AD203B41FA5}">
                      <a16:colId xmlns:a16="http://schemas.microsoft.com/office/drawing/2014/main" val="4243224216"/>
                    </a:ext>
                  </a:extLst>
                </a:gridCol>
                <a:gridCol w="2719196">
                  <a:extLst>
                    <a:ext uri="{9D8B030D-6E8A-4147-A177-3AD203B41FA5}">
                      <a16:colId xmlns:a16="http://schemas.microsoft.com/office/drawing/2014/main" val="2778729131"/>
                    </a:ext>
                  </a:extLst>
                </a:gridCol>
              </a:tblGrid>
              <a:tr h="387726">
                <a:tc gridSpan="11">
                  <a:txBody>
                    <a:bodyPr/>
                    <a:lstStyle/>
                    <a:p>
                      <a:pPr algn="ctr">
                        <a:lnSpc>
                          <a:spcPct val="150000"/>
                        </a:lnSpc>
                        <a:spcBef>
                          <a:spcPts val="600"/>
                        </a:spcBef>
                        <a:spcAft>
                          <a:spcPts val="0"/>
                        </a:spcAft>
                      </a:pPr>
                      <a:r>
                        <a:rPr lang="zh-TW" sz="1400" b="1"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朝陽科技大學社會工作系碩士班研究生論文計畫口試申請表</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357994361"/>
                  </a:ext>
                </a:extLst>
              </a:tr>
              <a:tr h="377989">
                <a:tc>
                  <a:txBody>
                    <a:bodyPr/>
                    <a:lstStyle/>
                    <a:p>
                      <a:pPr algn="ctr">
                        <a:spcBef>
                          <a:spcPts val="10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研究生身份</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0" indent="0" algn="ctr">
                        <a:spcAft>
                          <a:spcPts val="0"/>
                        </a:spcAft>
                        <a:buFont typeface="標楷體" panose="03000509000000000000" pitchFamily="65" charset="-120"/>
                        <a:buNone/>
                        <a:tabLst>
                          <a:tab pos="26670" algn="l"/>
                          <a:tab pos="228600" algn="l"/>
                          <a:tab pos="648335" algn="l"/>
                        </a:tabLst>
                      </a:pPr>
                      <a:r>
                        <a:rPr lang="zh-TW" altLang="en-US" sz="1200" kern="150" dirty="0">
                          <a:effectLst/>
                          <a:latin typeface="標楷體" panose="03000509000000000000" pitchFamily="65" charset="-120"/>
                          <a:ea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一般生</a:t>
                      </a:r>
                      <a:endPar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endParaRPr>
                    </a:p>
                    <a:p>
                      <a:pPr marL="0" lvl="0" indent="0" algn="ctr">
                        <a:spcAft>
                          <a:spcPts val="0"/>
                        </a:spcAft>
                        <a:buFont typeface="標楷體" panose="03000509000000000000" pitchFamily="65" charset="-120"/>
                        <a:buNone/>
                        <a:tabLst>
                          <a:tab pos="26670" algn="l"/>
                          <a:tab pos="228600" algn="l"/>
                          <a:tab pos="648335" algn="l"/>
                        </a:tabLst>
                      </a:pPr>
                      <a:r>
                        <a:rPr lang="zh-TW" altLang="zh-TW" sz="1200" kern="150" dirty="0">
                          <a:effectLst/>
                          <a:latin typeface="標楷體" panose="03000509000000000000" pitchFamily="65" charset="-120"/>
                          <a:ea typeface="標楷體" panose="03000509000000000000" pitchFamily="65" charset="-120"/>
                        </a:rPr>
                        <a:t>□</a:t>
                      </a:r>
                      <a:r>
                        <a:rPr lang="en-US" altLang="zh-TW" sz="1200" kern="150" dirty="0">
                          <a:effectLst/>
                          <a:latin typeface="標楷體" panose="03000509000000000000" pitchFamily="65" charset="-120"/>
                          <a:ea typeface="標楷體" panose="03000509000000000000" pitchFamily="65" charset="-120"/>
                        </a:rPr>
                        <a:t>  </a:t>
                      </a: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在</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職生</a:t>
                      </a:r>
                      <a:endParaRPr lang="zh-TW" sz="12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學號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姓名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王小明</a:t>
                      </a: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0770769"/>
                  </a:ext>
                </a:extLst>
              </a:tr>
              <a:tr h="367489">
                <a:tc rowSpan="2">
                  <a:txBody>
                    <a:bodyPr/>
                    <a:lstStyle/>
                    <a:p>
                      <a:pPr algn="ctr">
                        <a:lnSpc>
                          <a:spcPts val="2800"/>
                        </a:lnSpc>
                        <a:spcBef>
                          <a:spcPts val="12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論文題目</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中文：</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828378011"/>
                  </a:ext>
                </a:extLst>
              </a:tr>
              <a:tr h="367489">
                <a:tc vMerge="1">
                  <a:txBody>
                    <a:bodyPr/>
                    <a:lstStyle/>
                    <a:p>
                      <a:endParaRPr lang="zh-TW" altLang="en-US"/>
                    </a:p>
                  </a:txBody>
                  <a:tcPr/>
                </a:tc>
                <a:tc gridSpan="10">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英文：</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506878613"/>
                  </a:ext>
                </a:extLst>
              </a:tr>
              <a:tr h="1102467">
                <a:tc>
                  <a:txBody>
                    <a:bodyPr/>
                    <a:lstStyle/>
                    <a:p>
                      <a:pPr algn="ctr">
                        <a:lnSpc>
                          <a:spcPts val="2800"/>
                        </a:lnSpc>
                        <a:spcBef>
                          <a:spcPts val="8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申請日期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a:lnSpc>
                          <a:spcPts val="2800"/>
                        </a:lnSpc>
                        <a:spcBef>
                          <a:spcPts val="800"/>
                        </a:spcBef>
                        <a:spcAft>
                          <a:spcPts val="0"/>
                        </a:spcAf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11X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年</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altLang="zh-TW"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月</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altLang="zh-TW"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預定考試日期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日期：</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11X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年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 </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月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時間：</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時 </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XX</a:t>
                      </a:r>
                      <a:r>
                        <a:rPr lang="zh-TW" alt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分</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just">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地點：</a:t>
                      </a:r>
                      <a:r>
                        <a:rPr lang="en-US" alt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G-XXX</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626405237"/>
                  </a:ext>
                </a:extLst>
              </a:tr>
              <a:tr h="528494">
                <a:tc>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考試委員姓名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服務單位</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級職</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聯絡電話</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600"/>
                        </a:spcBef>
                        <a:spcAft>
                          <a:spcPts val="60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聯絡住址</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008726326"/>
                  </a:ext>
                </a:extLst>
              </a:tr>
              <a:tr h="367489">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林一玲</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大亞大學</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r>
                        <a:rPr lang="en-US" sz="6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5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r>
                        <a:rPr lang="en-US" sz="6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5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477969439"/>
                  </a:ext>
                </a:extLst>
              </a:tr>
              <a:tr h="367489">
                <a:tc>
                  <a:txBody>
                    <a:bodyPr/>
                    <a:lstStyle/>
                    <a:p>
                      <a:pPr algn="ctr">
                        <a:lnSpc>
                          <a:spcPts val="2800"/>
                        </a:lnSpc>
                        <a:spcBef>
                          <a:spcPts val="800"/>
                        </a:spcBef>
                        <a:spcAft>
                          <a:spcPts val="800"/>
                        </a:spcAft>
                      </a:pPr>
                      <a:r>
                        <a:rPr lang="en-US" sz="6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a:t>
                      </a:r>
                      <a:r>
                        <a:rPr lang="zh-TW" altLang="en-US" sz="1400" kern="150" dirty="0">
                          <a:solidFill>
                            <a:srgbClr val="000000"/>
                          </a:solidFill>
                          <a:effectLst/>
                          <a:latin typeface="Times New Roman" panose="02020603050405020304" pitchFamily="18" charset="0"/>
                          <a:ea typeface="標楷體" panose="03000509000000000000" pitchFamily="65" charset="-120"/>
                        </a:rPr>
                        <a:t>鄭大明</a:t>
                      </a:r>
                      <a:endParaRPr lang="zh-TW" sz="5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59958637"/>
                  </a:ext>
                </a:extLst>
              </a:tr>
              <a:tr h="367489">
                <a:tc>
                  <a:txBody>
                    <a:bodyPr/>
                    <a:lstStyle/>
                    <a:p>
                      <a:pPr algn="ctr">
                        <a:lnSpc>
                          <a:spcPts val="2800"/>
                        </a:lnSpc>
                        <a:spcBef>
                          <a:spcPts val="800"/>
                        </a:spcBef>
                        <a:spcAft>
                          <a:spcPts val="800"/>
                        </a:spcAft>
                      </a:pPr>
                      <a:r>
                        <a:rPr lang="en-US" sz="6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a:t>
                      </a:r>
                      <a:r>
                        <a:rPr lang="zh-TW" altLang="en-US" sz="14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陳小伶</a:t>
                      </a:r>
                      <a:endParaRPr lang="zh-TW" sz="5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2800"/>
                        </a:lnSpc>
                        <a:spcBef>
                          <a:spcPts val="800"/>
                        </a:spcBef>
                        <a:spcAft>
                          <a:spcPts val="800"/>
                        </a:spcAft>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朝陽科大</a:t>
                      </a:r>
                      <a:endParaRPr lang="zh-TW" alt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ts val="2800"/>
                        </a:lnSpc>
                        <a:spcBef>
                          <a:spcPts val="800"/>
                        </a:spcBef>
                        <a:spcAft>
                          <a:spcPts val="800"/>
                        </a:spcAft>
                      </a:pPr>
                      <a:r>
                        <a:rPr lang="zh-TW" altLang="en-US" sz="1400" kern="150" dirty="0">
                          <a:effectLst/>
                          <a:latin typeface="標楷體" panose="03000509000000000000" pitchFamily="65" charset="-120"/>
                          <a:ea typeface="標楷體" panose="03000509000000000000" pitchFamily="65" charset="-120"/>
                          <a:cs typeface="Times New Roman" panose="02020603050405020304" pitchFamily="18" charset="0"/>
                        </a:rPr>
                        <a:t>教授</a:t>
                      </a:r>
                      <a:endParaRPr lang="zh-TW" sz="1400" kern="150" dirty="0">
                        <a:effectLst/>
                        <a:latin typeface="標楷體" panose="03000509000000000000" pitchFamily="65" charset="-120"/>
                        <a:ea typeface="標楷體" panose="03000509000000000000" pitchFamily="65"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algn="ctr">
                        <a:lnSpc>
                          <a:spcPts val="2800"/>
                        </a:lnSpc>
                        <a:spcBef>
                          <a:spcPts val="800"/>
                        </a:spcBef>
                        <a:spcAft>
                          <a:spcPts val="800"/>
                        </a:spcAft>
                      </a:pP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09XXXXXXXX</a:t>
                      </a:r>
                      <a:endParaRPr 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gridSpan="3">
                  <a:txBody>
                    <a:bodyPr/>
                    <a:lstStyle/>
                    <a:p>
                      <a:pPr marL="0" marR="0" indent="0" algn="ctr" defTabSz="457200" rtl="0" eaLnBrk="1" fontAlgn="auto" latinLnBrk="0" hangingPunct="1">
                        <a:lnSpc>
                          <a:spcPts val="2800"/>
                        </a:lnSpc>
                        <a:spcBef>
                          <a:spcPts val="800"/>
                        </a:spcBef>
                        <a:spcAft>
                          <a:spcPts val="800"/>
                        </a:spcAft>
                        <a:buClrTx/>
                        <a:buSzTx/>
                        <a:buFontTx/>
                        <a:buNone/>
                        <a:tabLst/>
                        <a:defRPr/>
                      </a:pPr>
                      <a:r>
                        <a:rPr lang="en-US"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 </a:t>
                      </a:r>
                      <a:r>
                        <a:rPr lang="en-US" altLang="zh-TW" sz="14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XXXXXXXX</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897070179"/>
                  </a:ext>
                </a:extLst>
              </a:tr>
              <a:tr h="377989">
                <a:tc>
                  <a:txBody>
                    <a:bodyPr/>
                    <a:lstStyle/>
                    <a:p>
                      <a:pPr algn="ctr">
                        <a:lnSpc>
                          <a:spcPts val="2800"/>
                        </a:lnSpc>
                        <a:spcAft>
                          <a:spcPts val="0"/>
                        </a:spcAft>
                      </a:pP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論文題目</a:t>
                      </a:r>
                      <a:r>
                        <a:rPr lang="zh-HK" sz="1200" kern="150" dirty="0">
                          <a:effectLst/>
                          <a:latin typeface="Calibri" panose="020F0502020204030204" pitchFamily="34" charset="0"/>
                          <a:ea typeface="標楷體" panose="03000509000000000000" pitchFamily="65" charset="-120"/>
                          <a:cs typeface="Times New Roman" panose="02020603050405020304" pitchFamily="18" charset="0"/>
                        </a:rPr>
                        <a:t>審查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10">
                  <a:txBody>
                    <a:bodyPr/>
                    <a:lstStyle/>
                    <a:p>
                      <a:pPr>
                        <a:spcAft>
                          <a:spcPts val="0"/>
                        </a:spcAft>
                        <a:tabLst>
                          <a:tab pos="90805" algn="l"/>
                        </a:tabLs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符合本系教育目標與專業領域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tabLst>
                          <a:tab pos="90805" algn="l"/>
                        </a:tabLst>
                      </a:pPr>
                      <a:r>
                        <a:rPr lang="en-US" sz="1200" kern="150" dirty="0">
                          <a:solidFill>
                            <a:srgbClr val="000000"/>
                          </a:solidFill>
                          <a:effectLst/>
                          <a:latin typeface="標楷體" panose="03000509000000000000" pitchFamily="65" charset="-120"/>
                          <a:ea typeface="新細明體" panose="02020500000000000000" pitchFamily="18"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不</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符合本系教育目標與專業領域</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3151945123"/>
                  </a:ext>
                </a:extLst>
              </a:tr>
              <a:tr h="944971">
                <a:tc>
                  <a:txBody>
                    <a:bodyPr/>
                    <a:lstStyle/>
                    <a:p>
                      <a:pPr algn="ctr">
                        <a:lnSpc>
                          <a:spcPts val="2800"/>
                        </a:lnSpc>
                        <a:spcBef>
                          <a:spcPts val="300"/>
                        </a:spcBef>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指導教授</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altLang="en-US" sz="18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陳小伶</a:t>
                      </a:r>
                      <a:r>
                        <a:rPr lang="en-US" sz="18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簽章</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年</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月</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日</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a:txBody>
                    <a:bodyPr/>
                    <a:lstStyle/>
                    <a:p>
                      <a:pPr algn="ctr">
                        <a:lnSpc>
                          <a:spcPts val="28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所長</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2661" marR="26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marL="500380" algn="r" latinLnBrk="1">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347345" indent="90805" algn="ct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XXX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簽章</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marL="500380" algn="r">
                        <a:lnSpc>
                          <a:spcPts val="2400"/>
                        </a:lnSpc>
                        <a:spcAft>
                          <a:spcPts val="0"/>
                        </a:spcAft>
                      </a:pP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年</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月</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r>
                        <a:rPr lang="zh-TW"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日</a:t>
                      </a:r>
                      <a:r>
                        <a:rPr lang="en-US" sz="1200" kern="150" dirty="0">
                          <a:solidFill>
                            <a:srgbClr val="000000"/>
                          </a:solidFill>
                          <a:effectLst/>
                          <a:latin typeface="Calibri" panose="020F0502020204030204" pitchFamily="34" charset="0"/>
                          <a:ea typeface="標楷體" panose="03000509000000000000" pitchFamily="65" charset="-120"/>
                          <a:cs typeface="Times New Roman" panose="02020603050405020304" pitchFamily="18" charset="0"/>
                        </a:rPr>
                        <a:t>      </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2661" marR="2661" marT="0" marB="0" anchor="b">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294722760"/>
                  </a:ext>
                </a:extLst>
              </a:tr>
              <a:tr h="551233">
                <a:tc gridSpan="11">
                  <a:txBody>
                    <a:bodyPr/>
                    <a:lstStyle/>
                    <a:p>
                      <a:pPr marL="381000" indent="-381000" algn="just">
                        <a:lnSpc>
                          <a:spcPts val="1400"/>
                        </a:lnSpc>
                        <a:spcAft>
                          <a:spcPts val="0"/>
                        </a:spcAft>
                      </a:pP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註</a:t>
                      </a:r>
                      <a:r>
                        <a:rPr lang="en-US"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  </a:t>
                      </a:r>
                      <a:r>
                        <a:rPr 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1</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、本表應於預定考試日期</a:t>
                      </a:r>
                      <a:r>
                        <a:rPr lang="zh-TW" sz="1200" b="1" u="sng" kern="150" dirty="0">
                          <a:solidFill>
                            <a:srgbClr val="FF0000"/>
                          </a:solidFill>
                          <a:effectLst/>
                          <a:latin typeface="標楷體" panose="03000509000000000000" pitchFamily="65" charset="-120"/>
                          <a:ea typeface="標楷體" panose="03000509000000000000" pitchFamily="65" charset="-120"/>
                          <a:cs typeface="標楷體" panose="03000509000000000000" pitchFamily="65" charset="-120"/>
                        </a:rPr>
                        <a:t>一個月</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前交由系辦公室辦理</a:t>
                      </a:r>
                      <a:r>
                        <a:rPr lang="zh-TW" alt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a:t>
                      </a:r>
                      <a:endParaRPr lang="en-US" alt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endParaRPr>
                    </a:p>
                    <a:p>
                      <a:pPr marL="381000" indent="-381000" algn="just">
                        <a:lnSpc>
                          <a:spcPts val="1400"/>
                        </a:lnSpc>
                        <a:spcAft>
                          <a:spcPts val="0"/>
                        </a:spcAft>
                      </a:pPr>
                      <a:r>
                        <a:rPr lang="en-US"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2</a:t>
                      </a:r>
                      <a:r>
                        <a:rPr lang="zh-TW" sz="12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a:t>
                      </a:r>
                      <a:r>
                        <a:rPr lang="zh-TW" sz="12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須取得</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「臺灣學術倫理教育資源中心」網路教學平台自行修習課程</a:t>
                      </a:r>
                      <a:r>
                        <a:rPr lang="en-US" sz="1200" kern="150" dirty="0">
                          <a:effectLst/>
                          <a:latin typeface="Calibri" panose="020F0502020204030204" pitchFamily="34" charset="0"/>
                          <a:ea typeface="標楷體" panose="03000509000000000000" pitchFamily="65" charset="-120"/>
                          <a:cs typeface="Times New Roman" panose="02020603050405020304" pitchFamily="18" charset="0"/>
                        </a:rPr>
                        <a:t>6</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小時之修課證明</a:t>
                      </a:r>
                      <a:r>
                        <a:rPr lang="en-US" sz="1200" kern="150" dirty="0">
                          <a:effectLst/>
                          <a:latin typeface="Calibri" panose="020F0502020204030204" pitchFamily="34" charset="0"/>
                          <a:ea typeface="標楷體" panose="03000509000000000000" pitchFamily="65" charset="-120"/>
                          <a:cs typeface="Times New Roman" panose="02020603050405020304" pitchFamily="18" charset="0"/>
                        </a:rPr>
                        <a:t>(</a:t>
                      </a:r>
                      <a:r>
                        <a:rPr lang="zh-TW" sz="1200" kern="150" dirty="0">
                          <a:effectLst/>
                          <a:latin typeface="Calibri" panose="020F0502020204030204" pitchFamily="34" charset="0"/>
                          <a:ea typeface="標楷體" panose="03000509000000000000" pitchFamily="65" charset="-120"/>
                          <a:cs typeface="Times New Roman" panose="02020603050405020304" pitchFamily="18" charset="0"/>
                        </a:rPr>
                        <a:t>於</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網路教學平台總測驗後自行列印</a:t>
                      </a:r>
                      <a:endParaRPr lang="en-US" altLang="zh-TW" sz="1200" kern="150" dirty="0">
                        <a:effectLst/>
                        <a:latin typeface="Calibri" panose="020F0502020204030204" pitchFamily="34" charset="0"/>
                        <a:ea typeface="標楷體" panose="03000509000000000000" pitchFamily="65" charset="-120"/>
                        <a:cs typeface="標楷體" panose="03000509000000000000" pitchFamily="65" charset="-120"/>
                      </a:endParaRPr>
                    </a:p>
                    <a:p>
                      <a:pPr marL="381000" indent="-381000" algn="just">
                        <a:lnSpc>
                          <a:spcPts val="1400"/>
                        </a:lnSpc>
                        <a:spcAft>
                          <a:spcPts val="0"/>
                        </a:spcAft>
                      </a:pPr>
                      <a:r>
                        <a:rPr lang="en-US" altLang="zh-TW" sz="1200" kern="150" dirty="0">
                          <a:effectLst/>
                          <a:latin typeface="Calibri" panose="020F0502020204030204" pitchFamily="34" charset="0"/>
                          <a:ea typeface="標楷體" panose="03000509000000000000" pitchFamily="65" charset="-120"/>
                          <a:cs typeface="標楷體" panose="03000509000000000000" pitchFamily="65" charset="-120"/>
                        </a:rPr>
                        <a:t>             </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修課證明</a:t>
                      </a:r>
                      <a:r>
                        <a:rPr lang="en-US" sz="1200" kern="150" dirty="0">
                          <a:effectLst/>
                          <a:latin typeface="Calibri" panose="020F0502020204030204" pitchFamily="34" charset="0"/>
                          <a:ea typeface="標楷體" panose="03000509000000000000" pitchFamily="65" charset="-120"/>
                          <a:cs typeface="標楷體" panose="03000509000000000000" pitchFamily="65" charset="-120"/>
                        </a:rPr>
                        <a:t>)</a:t>
                      </a:r>
                      <a:r>
                        <a:rPr lang="zh-TW" sz="1200" kern="150" dirty="0">
                          <a:effectLst/>
                          <a:latin typeface="Calibri" panose="020F0502020204030204" pitchFamily="34" charset="0"/>
                          <a:ea typeface="標楷體" panose="03000509000000000000" pitchFamily="65" charset="-120"/>
                          <a:cs typeface="標楷體" panose="03000509000000000000" pitchFamily="65" charset="-120"/>
                        </a:rPr>
                        <a:t>。</a:t>
                      </a:r>
                      <a:endParaRPr lang="zh-TW" sz="12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7450" marR="7450"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2764003752"/>
                  </a:ext>
                </a:extLst>
              </a:tr>
            </a:tbl>
          </a:graphicData>
        </a:graphic>
      </p:graphicFrame>
      <p:sp>
        <p:nvSpPr>
          <p:cNvPr id="6" name="橢圓形圖說文字 5"/>
          <p:cNvSpPr/>
          <p:nvPr/>
        </p:nvSpPr>
        <p:spPr>
          <a:xfrm flipH="1">
            <a:off x="1338192" y="771196"/>
            <a:ext cx="1544231" cy="429057"/>
          </a:xfrm>
          <a:prstGeom prst="wedgeEllipseCallout">
            <a:avLst>
              <a:gd name="adj1" fmla="val -35367"/>
              <a:gd name="adj2" fmla="val 72187"/>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身份別填寫</a:t>
            </a:r>
          </a:p>
        </p:txBody>
      </p:sp>
      <p:sp>
        <p:nvSpPr>
          <p:cNvPr id="7" name="橢圓形圖說文字 6"/>
          <p:cNvSpPr/>
          <p:nvPr/>
        </p:nvSpPr>
        <p:spPr>
          <a:xfrm>
            <a:off x="7063874" y="2541571"/>
            <a:ext cx="1919872" cy="747042"/>
          </a:xfrm>
          <a:prstGeom prst="wedgeEllipseCallout">
            <a:avLst>
              <a:gd name="adj1" fmla="val -61532"/>
              <a:gd name="adj2" fmla="val 4469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申請前請先至系辦借用教室</a:t>
            </a:r>
          </a:p>
        </p:txBody>
      </p:sp>
      <p:sp>
        <p:nvSpPr>
          <p:cNvPr id="8" name="橢圓形圖說文字 7"/>
          <p:cNvSpPr/>
          <p:nvPr/>
        </p:nvSpPr>
        <p:spPr>
          <a:xfrm>
            <a:off x="7003562" y="5073727"/>
            <a:ext cx="1838867" cy="531340"/>
          </a:xfrm>
          <a:prstGeom prst="wedgeEllipseCallout">
            <a:avLst>
              <a:gd name="adj1" fmla="val -36203"/>
              <a:gd name="adj2" fmla="val 8440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所長為系主任</a:t>
            </a:r>
          </a:p>
        </p:txBody>
      </p:sp>
      <p:sp>
        <p:nvSpPr>
          <p:cNvPr id="9" name="橢圓形圖說文字 8"/>
          <p:cNvSpPr/>
          <p:nvPr/>
        </p:nvSpPr>
        <p:spPr>
          <a:xfrm flipH="1">
            <a:off x="290942" y="3665914"/>
            <a:ext cx="1205347" cy="423948"/>
          </a:xfrm>
          <a:prstGeom prst="wedgeEllipseCallout">
            <a:avLst>
              <a:gd name="adj1" fmla="val -35367"/>
              <a:gd name="adj2" fmla="val 62383"/>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375454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p:cNvGraphicFramePr>
            <a:graphicFrameLocks noGrp="1"/>
          </p:cNvGraphicFramePr>
          <p:nvPr/>
        </p:nvGraphicFramePr>
        <p:xfrm>
          <a:off x="3160496" y="3783806"/>
          <a:ext cx="4762500" cy="1173480"/>
        </p:xfrm>
        <a:graphic>
          <a:graphicData uri="http://schemas.openxmlformats.org/drawingml/2006/table">
            <a:tbl>
              <a:tblPr/>
              <a:tblGrid>
                <a:gridCol w="1587500">
                  <a:extLst>
                    <a:ext uri="{9D8B030D-6E8A-4147-A177-3AD203B41FA5}">
                      <a16:colId xmlns:a16="http://schemas.microsoft.com/office/drawing/2014/main" val="656265473"/>
                    </a:ext>
                  </a:extLst>
                </a:gridCol>
                <a:gridCol w="1587500">
                  <a:extLst>
                    <a:ext uri="{9D8B030D-6E8A-4147-A177-3AD203B41FA5}">
                      <a16:colId xmlns:a16="http://schemas.microsoft.com/office/drawing/2014/main" val="3083961320"/>
                    </a:ext>
                  </a:extLst>
                </a:gridCol>
                <a:gridCol w="1587500">
                  <a:extLst>
                    <a:ext uri="{9D8B030D-6E8A-4147-A177-3AD203B41FA5}">
                      <a16:colId xmlns:a16="http://schemas.microsoft.com/office/drawing/2014/main" val="4038972487"/>
                    </a:ext>
                  </a:extLst>
                </a:gridCol>
              </a:tblGrid>
              <a:tr h="0">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tc>
                  <a:txBody>
                    <a:bodyPr/>
                    <a:lstStyle/>
                    <a:p>
                      <a:pPr algn="ctr" fontAlgn="ctr"/>
                      <a:endParaRPr lang="zh-TW" altLang="en-US" b="1" dirty="0">
                        <a:effectLst/>
                        <a:latin typeface="inherit"/>
                      </a:endParaRPr>
                    </a:p>
                  </a:txBody>
                  <a:tcPr marL="9525" marR="9525" marT="9525" marB="9525" anchor="ctr">
                    <a:lnL>
                      <a:noFill/>
                    </a:lnL>
                    <a:lnR>
                      <a:noFill/>
                    </a:lnR>
                    <a:lnT>
                      <a:noFill/>
                    </a:lnT>
                    <a:lnB>
                      <a:noFill/>
                    </a:lnB>
                  </a:tcPr>
                </a:tc>
                <a:extLst>
                  <a:ext uri="{0D108BD9-81ED-4DB2-BD59-A6C34878D82A}">
                    <a16:rowId xmlns:a16="http://schemas.microsoft.com/office/drawing/2014/main" val="3298809366"/>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361917471"/>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3720693815"/>
                  </a:ext>
                </a:extLst>
              </a:tr>
              <a:tr h="0">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tc>
                  <a:txBody>
                    <a:bodyPr/>
                    <a:lstStyle/>
                    <a:p>
                      <a:pPr algn="ctr" fontAlgn="ctr"/>
                      <a:endParaRPr lang="zh-TW" altLang="en-US" dirty="0">
                        <a:effectLst/>
                      </a:endParaRPr>
                    </a:p>
                  </a:txBody>
                  <a:tcPr marL="9525" marR="9525" marT="9525" marB="9525" anchor="ctr">
                    <a:lnL>
                      <a:noFill/>
                    </a:lnL>
                    <a:lnR>
                      <a:noFill/>
                    </a:lnR>
                    <a:lnT>
                      <a:noFill/>
                    </a:lnT>
                    <a:lnB>
                      <a:noFill/>
                    </a:lnB>
                  </a:tcPr>
                </a:tc>
                <a:extLst>
                  <a:ext uri="{0D108BD9-81ED-4DB2-BD59-A6C34878D82A}">
                    <a16:rowId xmlns:a16="http://schemas.microsoft.com/office/drawing/2014/main" val="1847990383"/>
                  </a:ext>
                </a:extLst>
              </a:tr>
            </a:tbl>
          </a:graphicData>
        </a:graphic>
      </p:graphicFrame>
      <p:sp>
        <p:nvSpPr>
          <p:cNvPr id="21" name="矩形 20"/>
          <p:cNvSpPr/>
          <p:nvPr/>
        </p:nvSpPr>
        <p:spPr>
          <a:xfrm>
            <a:off x="894079" y="644807"/>
            <a:ext cx="8351521" cy="461665"/>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論文計畫口試公告填表說明</a:t>
            </a:r>
            <a:endParaRPr lang="en-US" altLang="zh-TW" sz="2400" dirty="0">
              <a:latin typeface="標楷體" panose="03000509000000000000" pitchFamily="65" charset="-120"/>
              <a:ea typeface="標楷體" panose="03000509000000000000" pitchFamily="65" charset="-120"/>
            </a:endParaRPr>
          </a:p>
        </p:txBody>
      </p:sp>
      <p:graphicFrame>
        <p:nvGraphicFramePr>
          <p:cNvPr id="2" name="表格 1"/>
          <p:cNvGraphicFramePr>
            <a:graphicFrameLocks noGrp="1"/>
          </p:cNvGraphicFramePr>
          <p:nvPr>
            <p:extLst>
              <p:ext uri="{D42A27DB-BD31-4B8C-83A1-F6EECF244321}">
                <p14:modId xmlns:p14="http://schemas.microsoft.com/office/powerpoint/2010/main" val="3091811690"/>
              </p:ext>
            </p:extLst>
          </p:nvPr>
        </p:nvGraphicFramePr>
        <p:xfrm>
          <a:off x="1074730" y="1274751"/>
          <a:ext cx="8372148" cy="4201188"/>
        </p:xfrm>
        <a:graphic>
          <a:graphicData uri="http://schemas.openxmlformats.org/drawingml/2006/table">
            <a:tbl>
              <a:tblPr firstRow="1" firstCol="1" lastRow="1" lastCol="1" bandRow="1" bandCol="1">
                <a:tableStyleId>{5940675A-B579-460E-94D1-54222C63F5DA}</a:tableStyleId>
              </a:tblPr>
              <a:tblGrid>
                <a:gridCol w="2520724">
                  <a:extLst>
                    <a:ext uri="{9D8B030D-6E8A-4147-A177-3AD203B41FA5}">
                      <a16:colId xmlns:a16="http://schemas.microsoft.com/office/drawing/2014/main" val="20000"/>
                    </a:ext>
                  </a:extLst>
                </a:gridCol>
                <a:gridCol w="3005157">
                  <a:extLst>
                    <a:ext uri="{9D8B030D-6E8A-4147-A177-3AD203B41FA5}">
                      <a16:colId xmlns:a16="http://schemas.microsoft.com/office/drawing/2014/main" val="20001"/>
                    </a:ext>
                  </a:extLst>
                </a:gridCol>
                <a:gridCol w="1117003">
                  <a:extLst>
                    <a:ext uri="{9D8B030D-6E8A-4147-A177-3AD203B41FA5}">
                      <a16:colId xmlns:a16="http://schemas.microsoft.com/office/drawing/2014/main" val="20002"/>
                    </a:ext>
                  </a:extLst>
                </a:gridCol>
                <a:gridCol w="1729264">
                  <a:extLst>
                    <a:ext uri="{9D8B030D-6E8A-4147-A177-3AD203B41FA5}">
                      <a16:colId xmlns:a16="http://schemas.microsoft.com/office/drawing/2014/main" val="20003"/>
                    </a:ext>
                  </a:extLst>
                </a:gridCol>
              </a:tblGrid>
              <a:tr h="429479">
                <a:tc gridSpan="4">
                  <a:txBody>
                    <a:bodyPr/>
                    <a:lstStyle/>
                    <a:p>
                      <a:pPr marL="1943100" marR="1936115">
                        <a:lnSpc>
                          <a:spcPts val="3255"/>
                        </a:lnSpc>
                        <a:spcAft>
                          <a:spcPts val="0"/>
                        </a:spcAft>
                        <a:tabLst>
                          <a:tab pos="4450080" algn="ctr"/>
                        </a:tabLst>
                      </a:pPr>
                      <a:r>
                        <a:rPr lang="en-US" sz="1400" spc="-5"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社會工作系 </a:t>
                      </a:r>
                      <a:r>
                        <a:rPr lang="en-US" sz="1400" b="1" dirty="0">
                          <a:effectLst/>
                          <a:latin typeface="標楷體" panose="03000509000000000000" pitchFamily="65" charset="-120"/>
                          <a:ea typeface="標楷體" panose="03000509000000000000" pitchFamily="65" charset="-120"/>
                        </a:rPr>
                        <a:t>XXX</a:t>
                      </a:r>
                      <a:r>
                        <a:rPr lang="en-US" sz="1400" b="1" spc="-10" dirty="0">
                          <a:effectLst/>
                          <a:latin typeface="標楷體" panose="03000509000000000000" pitchFamily="65" charset="-120"/>
                          <a:ea typeface="標楷體" panose="03000509000000000000" pitchFamily="65" charset="-120"/>
                        </a:rPr>
                        <a:t> </a:t>
                      </a:r>
                      <a:r>
                        <a:rPr lang="zh-TW" sz="1400" b="1" spc="145" dirty="0">
                          <a:effectLst/>
                          <a:latin typeface="標楷體" panose="03000509000000000000" pitchFamily="65" charset="-120"/>
                          <a:ea typeface="標楷體" panose="03000509000000000000" pitchFamily="65" charset="-120"/>
                        </a:rPr>
                        <a:t>年度第</a:t>
                      </a:r>
                      <a:r>
                        <a:rPr lang="en-US" altLang="zh-TW" sz="1400" b="1" spc="145" dirty="0">
                          <a:effectLst/>
                          <a:latin typeface="標楷體" panose="03000509000000000000" pitchFamily="65" charset="-120"/>
                          <a:ea typeface="標楷體" panose="03000509000000000000" pitchFamily="65" charset="-120"/>
                        </a:rPr>
                        <a:t> </a:t>
                      </a:r>
                      <a:r>
                        <a:rPr lang="en-US" sz="1400" b="1" dirty="0">
                          <a:effectLst/>
                          <a:latin typeface="標楷體" panose="03000509000000000000" pitchFamily="65" charset="-120"/>
                          <a:ea typeface="標楷體" panose="03000509000000000000" pitchFamily="65" charset="-120"/>
                        </a:rPr>
                        <a:t>X</a:t>
                      </a:r>
                      <a:r>
                        <a:rPr lang="en-US" sz="1400" b="1" spc="-10" dirty="0">
                          <a:effectLst/>
                          <a:latin typeface="標楷體" panose="03000509000000000000" pitchFamily="65" charset="-120"/>
                          <a:ea typeface="標楷體" panose="03000509000000000000" pitchFamily="65" charset="-120"/>
                        </a:rPr>
                        <a:t> </a:t>
                      </a:r>
                      <a:r>
                        <a:rPr lang="zh-TW" sz="1400" b="1" spc="-5" dirty="0">
                          <a:effectLst/>
                          <a:latin typeface="標楷體" panose="03000509000000000000" pitchFamily="65" charset="-120"/>
                          <a:ea typeface="標楷體" panose="03000509000000000000" pitchFamily="65" charset="-120"/>
                        </a:rPr>
                        <a:t>學期</a:t>
                      </a:r>
                      <a:r>
                        <a:rPr lang="zh-TW" altLang="en-US" sz="1400" b="1" spc="-5" dirty="0">
                          <a:effectLst/>
                          <a:latin typeface="標楷體" panose="03000509000000000000" pitchFamily="65" charset="-120"/>
                          <a:ea typeface="標楷體" panose="03000509000000000000" pitchFamily="65" charset="-120"/>
                        </a:rPr>
                        <a:t>論文計畫</a:t>
                      </a:r>
                      <a:r>
                        <a:rPr lang="zh-TW" sz="1400" b="1" spc="-5" dirty="0">
                          <a:effectLst/>
                          <a:latin typeface="標楷體" panose="03000509000000000000" pitchFamily="65" charset="-120"/>
                          <a:ea typeface="標楷體" panose="03000509000000000000" pitchFamily="65" charset="-120"/>
                        </a:rPr>
                        <a:t>口試公告</a:t>
                      </a:r>
                      <a:endParaRPr lang="zh-TW" sz="14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429479">
                <a:tc rowSpan="2">
                  <a:txBody>
                    <a:bodyPr/>
                    <a:lstStyle/>
                    <a:p>
                      <a:pPr marL="626110" marR="620395" algn="ctr">
                        <a:lnSpc>
                          <a:spcPct val="3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論文題目</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68580" marR="0" indent="0" algn="l" defTabSz="457200" rtl="0" eaLnBrk="1" fontAlgn="auto" latinLnBrk="0" hangingPunct="1">
                        <a:lnSpc>
                          <a:spcPct val="100000"/>
                        </a:lnSpc>
                        <a:spcBef>
                          <a:spcPts val="69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中文</a:t>
                      </a:r>
                      <a:r>
                        <a:rPr lang="zh-TW" sz="1400" spc="-50" dirty="0">
                          <a:effectLst/>
                          <a:latin typeface="標楷體" panose="03000509000000000000" pitchFamily="65" charset="-120"/>
                          <a:ea typeface="標楷體" panose="03000509000000000000" pitchFamily="65" charset="-120"/>
                        </a:rPr>
                        <a:t>：</a:t>
                      </a:r>
                      <a:r>
                        <a:rPr lang="zh-TW" altLang="en-US" sz="14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1"/>
                  </a:ext>
                </a:extLst>
              </a:tr>
              <a:tr h="539975">
                <a:tc vMerge="1">
                  <a:txBody>
                    <a:bodyPr/>
                    <a:lstStyle/>
                    <a:p>
                      <a:endParaRPr lang="zh-TW" altLang="en-US"/>
                    </a:p>
                  </a:txBody>
                  <a:tcPr/>
                </a:tc>
                <a:tc gridSpan="3">
                  <a:txBody>
                    <a:bodyPr/>
                    <a:lstStyle/>
                    <a:p>
                      <a:pPr marL="68580" marR="0" indent="0" algn="l" defTabSz="457200" rtl="0" eaLnBrk="1" fontAlgn="auto" latinLnBrk="0" hangingPunct="1">
                        <a:lnSpc>
                          <a:spcPct val="100000"/>
                        </a:lnSpc>
                        <a:spcBef>
                          <a:spcPts val="700"/>
                        </a:spcBef>
                        <a:spcAft>
                          <a:spcPts val="0"/>
                        </a:spcAft>
                        <a:buClrTx/>
                        <a:buSzTx/>
                        <a:buFontTx/>
                        <a:buNone/>
                        <a:tabLst/>
                        <a:defRPr/>
                      </a:pPr>
                      <a:r>
                        <a:rPr lang="zh-TW" sz="1400" spc="-20" dirty="0">
                          <a:effectLst/>
                          <a:latin typeface="標楷體" panose="03000509000000000000" pitchFamily="65" charset="-120"/>
                          <a:ea typeface="標楷體" panose="03000509000000000000" pitchFamily="65" charset="-120"/>
                        </a:rPr>
                        <a:t>英文</a:t>
                      </a:r>
                      <a:r>
                        <a:rPr lang="zh-TW" sz="1400" spc="-50" dirty="0">
                          <a:effectLst/>
                          <a:latin typeface="標楷體" panose="03000509000000000000" pitchFamily="65" charset="-120"/>
                          <a:ea typeface="標楷體" panose="03000509000000000000" pitchFamily="65" charset="-120"/>
                        </a:rPr>
                        <a:t>：</a:t>
                      </a:r>
                      <a:r>
                        <a:rPr lang="en-US" altLang="zh-TW" sz="14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465513">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學生姓名</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spcAft>
                          <a:spcPts val="0"/>
                        </a:spcAft>
                      </a:pPr>
                      <a:endParaRPr lang="en-US" sz="1400" dirty="0">
                        <a:effectLst/>
                        <a:latin typeface="標楷體" panose="03000509000000000000" pitchFamily="65" charset="-120"/>
                        <a:ea typeface="標楷體" panose="03000509000000000000" pitchFamily="65" charset="-120"/>
                      </a:endParaRPr>
                    </a:p>
                    <a:p>
                      <a:pPr algn="ctr">
                        <a:spcAft>
                          <a:spcPts val="0"/>
                        </a:spcAft>
                      </a:pPr>
                      <a:r>
                        <a:rPr lang="en-US" sz="1400" dirty="0">
                          <a:effectLst/>
                          <a:latin typeface="標楷體" panose="03000509000000000000" pitchFamily="65" charset="-120"/>
                          <a:ea typeface="標楷體" panose="03000509000000000000" pitchFamily="65" charset="-120"/>
                        </a:rPr>
                        <a:t> </a:t>
                      </a:r>
                      <a:r>
                        <a:rPr lang="zh-TW" altLang="en-US" sz="1400" dirty="0">
                          <a:effectLst/>
                          <a:latin typeface="標楷體" panose="03000509000000000000" pitchFamily="65" charset="-120"/>
                          <a:ea typeface="標楷體" panose="03000509000000000000" pitchFamily="65" charset="-120"/>
                        </a:rPr>
                        <a:t>王小明</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389890" algn="l">
                        <a:lnSpc>
                          <a:spcPct val="200000"/>
                        </a:lnSpc>
                        <a:spcBef>
                          <a:spcPts val="160"/>
                        </a:spcBef>
                        <a:spcAft>
                          <a:spcPts val="0"/>
                        </a:spcAft>
                      </a:pPr>
                      <a:r>
                        <a:rPr lang="zh-TW" sz="1400" spc="-10" dirty="0">
                          <a:effectLst/>
                          <a:latin typeface="標楷體" panose="03000509000000000000" pitchFamily="65" charset="-120"/>
                          <a:ea typeface="標楷體" panose="03000509000000000000" pitchFamily="65" charset="-120"/>
                        </a:rPr>
                        <a:t>學</a:t>
                      </a:r>
                      <a:r>
                        <a:rPr lang="zh-TW" sz="1400" spc="-50" dirty="0">
                          <a:effectLst/>
                          <a:latin typeface="標楷體" panose="03000509000000000000" pitchFamily="65" charset="-120"/>
                          <a:ea typeface="標楷體" panose="03000509000000000000" pitchFamily="65" charset="-120"/>
                        </a:rPr>
                        <a:t>號</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effectLst/>
                          <a:latin typeface="標楷體" panose="03000509000000000000" pitchFamily="65" charset="-120"/>
                          <a:ea typeface="標楷體" panose="03000509000000000000" pitchFamily="65" charset="-120"/>
                        </a:rPr>
                        <a:t> </a:t>
                      </a:r>
                    </a:p>
                    <a:p>
                      <a:pPr marL="0" marR="0" indent="0" algn="ctr" defTabSz="457200" rtl="0" eaLnBrk="1" fontAlgn="auto" latinLnBrk="0" hangingPunct="1">
                        <a:lnSpc>
                          <a:spcPct val="100000"/>
                        </a:lnSpc>
                        <a:spcBef>
                          <a:spcPts val="0"/>
                        </a:spcBef>
                        <a:spcAft>
                          <a:spcPts val="0"/>
                        </a:spcAft>
                        <a:buClrTx/>
                        <a:buSzTx/>
                        <a:buFontTx/>
                        <a:buNone/>
                        <a:tabLst/>
                        <a:defRPr/>
                      </a:pPr>
                      <a:r>
                        <a:rPr lang="en-US" altLang="zh-TW" sz="1400" kern="150" dirty="0">
                          <a:solidFill>
                            <a:srgbClr val="000000"/>
                          </a:solidFill>
                          <a:effectLst/>
                          <a:latin typeface="Times New Roman" panose="02020603050405020304" pitchFamily="18" charset="0"/>
                          <a:ea typeface="標楷體" panose="03000509000000000000" pitchFamily="65" charset="-120"/>
                        </a:rPr>
                        <a:t>11129601</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lgn="ctr">
                        <a:spcAft>
                          <a:spcPts val="0"/>
                        </a:spcAft>
                      </a:pPr>
                      <a:endParaRPr lang="zh-TW" sz="14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3"/>
                  </a:ext>
                </a:extLst>
              </a:tr>
              <a:tr h="590550">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考試日期與時</a:t>
                      </a:r>
                      <a:r>
                        <a:rPr lang="zh-TW" sz="1400" spc="-50" dirty="0">
                          <a:effectLst/>
                          <a:latin typeface="標楷體" panose="03000509000000000000" pitchFamily="65" charset="-120"/>
                          <a:ea typeface="標楷體" panose="03000509000000000000" pitchFamily="65" charset="-120"/>
                        </a:rPr>
                        <a:t>間</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 </a:t>
                      </a:r>
                      <a:r>
                        <a:rPr lang="en-US" altLang="zh-TW" sz="1400" dirty="0">
                          <a:effectLst/>
                          <a:latin typeface="標楷體" panose="03000509000000000000" pitchFamily="65" charset="-120"/>
                          <a:ea typeface="標楷體" panose="03000509000000000000" pitchFamily="65" charset="-120"/>
                        </a:rPr>
                        <a:t>112</a:t>
                      </a:r>
                      <a:r>
                        <a:rPr lang="zh-TW" altLang="en-US" sz="1400" dirty="0">
                          <a:effectLst/>
                          <a:latin typeface="標楷體" panose="03000509000000000000" pitchFamily="65" charset="-120"/>
                          <a:ea typeface="標楷體" panose="03000509000000000000" pitchFamily="65" charset="-120"/>
                        </a:rPr>
                        <a:t> 年 </a:t>
                      </a:r>
                      <a:r>
                        <a:rPr lang="en-US" altLang="zh-TW" sz="1400" dirty="0">
                          <a:effectLst/>
                          <a:latin typeface="標楷體" panose="03000509000000000000" pitchFamily="65" charset="-120"/>
                          <a:ea typeface="標楷體" panose="03000509000000000000" pitchFamily="65" charset="-120"/>
                        </a:rPr>
                        <a:t>6</a:t>
                      </a:r>
                      <a:r>
                        <a:rPr lang="zh-TW" altLang="en-US" sz="1400" dirty="0">
                          <a:effectLst/>
                          <a:latin typeface="標楷體" panose="03000509000000000000" pitchFamily="65" charset="-120"/>
                          <a:ea typeface="標楷體" panose="03000509000000000000" pitchFamily="65" charset="-120"/>
                        </a:rPr>
                        <a:t>月 </a:t>
                      </a:r>
                      <a:r>
                        <a:rPr lang="en-US" altLang="zh-TW" sz="1400" dirty="0">
                          <a:effectLst/>
                          <a:latin typeface="標楷體" panose="03000509000000000000" pitchFamily="65" charset="-120"/>
                          <a:ea typeface="標楷體" panose="03000509000000000000" pitchFamily="65" charset="-120"/>
                        </a:rPr>
                        <a:t>30</a:t>
                      </a:r>
                      <a:r>
                        <a:rPr lang="zh-TW" altLang="en-US" sz="1400" dirty="0">
                          <a:effectLst/>
                          <a:latin typeface="標楷體" panose="03000509000000000000" pitchFamily="65" charset="-120"/>
                          <a:ea typeface="標楷體" panose="03000509000000000000" pitchFamily="65" charset="-120"/>
                        </a:rPr>
                        <a:t>日</a:t>
                      </a:r>
                      <a:endParaRPr lang="zh-TW" sz="14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200" dirty="0">
                        <a:effectLst/>
                        <a:latin typeface="標楷體" panose="03000509000000000000" pitchFamily="65" charset="-120"/>
                        <a:ea typeface="標楷體" panose="03000509000000000000" pitchFamily="65" charset="-120"/>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sz="1200" dirty="0">
                          <a:effectLst/>
                          <a:latin typeface="標楷體" panose="03000509000000000000" pitchFamily="65" charset="-120"/>
                          <a:ea typeface="標楷體" panose="03000509000000000000" pitchFamily="65" charset="-120"/>
                        </a:rPr>
                        <a:t> </a:t>
                      </a:r>
                      <a:r>
                        <a:rPr lang="zh-TW" altLang="en-US" sz="1400" spc="-10" dirty="0">
                          <a:effectLst/>
                          <a:latin typeface="標楷體" panose="03000509000000000000" pitchFamily="65" charset="-120"/>
                          <a:ea typeface="標楷體" panose="03000509000000000000" pitchFamily="65" charset="-120"/>
                        </a:rPr>
                        <a:t>地點</a:t>
                      </a:r>
                      <a:endParaRPr lang="zh-TW" altLang="zh-TW" sz="1400" dirty="0">
                        <a:effectLst/>
                        <a:latin typeface="標楷體" panose="03000509000000000000" pitchFamily="65" charset="-120"/>
                        <a:ea typeface="標楷體" panose="03000509000000000000" pitchFamily="65" charset="-120"/>
                      </a:endParaRPr>
                    </a:p>
                    <a:p>
                      <a:pPr>
                        <a:spcAft>
                          <a:spcPts val="0"/>
                        </a:spcAft>
                      </a:pP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endParaRPr lang="en-US" sz="1200" dirty="0">
                        <a:effectLst/>
                        <a:latin typeface="標楷體" panose="03000509000000000000" pitchFamily="65" charset="-120"/>
                        <a:ea typeface="標楷體" panose="03000509000000000000" pitchFamily="65" charset="-120"/>
                      </a:endParaRPr>
                    </a:p>
                    <a:p>
                      <a:pPr marL="0" marR="0" indent="0" algn="ctr" defTabSz="457200" rtl="0" eaLnBrk="1" fontAlgn="auto" latinLnBrk="0" hangingPunct="1">
                        <a:lnSpc>
                          <a:spcPct val="100000"/>
                        </a:lnSpc>
                        <a:spcBef>
                          <a:spcPts val="0"/>
                        </a:spcBef>
                        <a:spcAft>
                          <a:spcPts val="0"/>
                        </a:spcAft>
                        <a:buClrTx/>
                        <a:buSzTx/>
                        <a:buFontTx/>
                        <a:buNone/>
                        <a:tabLst/>
                        <a:defRPr/>
                      </a:pPr>
                      <a:r>
                        <a:rPr lang="en-US" sz="1400" dirty="0">
                          <a:effectLst/>
                          <a:latin typeface="標楷體" panose="03000509000000000000" pitchFamily="65" charset="-120"/>
                          <a:ea typeface="標楷體" panose="03000509000000000000" pitchFamily="65" charset="-120"/>
                        </a:rPr>
                        <a:t> </a:t>
                      </a:r>
                      <a:r>
                        <a:rPr lang="en-US" altLang="zh-TW" sz="1400" kern="150" dirty="0">
                          <a:solidFill>
                            <a:srgbClr val="000000"/>
                          </a:solidFill>
                          <a:effectLst/>
                          <a:latin typeface="Calibri" panose="020F0502020204030204" pitchFamily="34" charset="0"/>
                          <a:ea typeface="標楷體" panose="03000509000000000000" pitchFamily="65" charset="-120"/>
                          <a:cs typeface="標楷體" panose="03000509000000000000" pitchFamily="65" charset="-120"/>
                        </a:rPr>
                        <a:t>G-XXX</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p>
                      <a:pPr>
                        <a:spcAft>
                          <a:spcPts val="0"/>
                        </a:spcAft>
                      </a:pP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4"/>
                  </a:ext>
                </a:extLst>
              </a:tr>
              <a:tr h="495300">
                <a:tc>
                  <a:txBody>
                    <a:bodyPr/>
                    <a:lstStyle/>
                    <a:p>
                      <a:pPr marL="626110" marR="620395" algn="ctr">
                        <a:lnSpc>
                          <a:spcPct val="200000"/>
                        </a:lnSpc>
                        <a:spcBef>
                          <a:spcPts val="165"/>
                        </a:spcBef>
                        <a:spcAft>
                          <a:spcPts val="0"/>
                        </a:spcAft>
                      </a:pPr>
                      <a:r>
                        <a:rPr lang="zh-TW" sz="1400" spc="-20" dirty="0">
                          <a:effectLst/>
                          <a:latin typeface="標楷體" panose="03000509000000000000" pitchFamily="65" charset="-120"/>
                          <a:ea typeface="標楷體" panose="03000509000000000000" pitchFamily="65" charset="-120"/>
                        </a:rPr>
                        <a:t>召集</a:t>
                      </a:r>
                      <a:r>
                        <a:rPr lang="zh-TW" sz="1400" spc="-50" dirty="0">
                          <a:effectLst/>
                          <a:latin typeface="標楷體" panose="03000509000000000000" pitchFamily="65" charset="-120"/>
                          <a:ea typeface="標楷體" panose="03000509000000000000" pitchFamily="65" charset="-120"/>
                        </a:rPr>
                        <a:t>人</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marL="0" marR="0" indent="0" algn="l" defTabSz="457200" rtl="0" eaLnBrk="1" fontAlgn="auto" latinLnBrk="0" hangingPunct="1">
                        <a:lnSpc>
                          <a:spcPts val="2800"/>
                        </a:lnSpc>
                        <a:spcBef>
                          <a:spcPts val="800"/>
                        </a:spcBef>
                        <a:spcAft>
                          <a:spcPts val="800"/>
                        </a:spcAft>
                        <a:buClrTx/>
                        <a:buSzTx/>
                        <a:buFontTx/>
                        <a:buNone/>
                        <a:tabLst/>
                        <a:defRPr/>
                      </a:pPr>
                      <a:r>
                        <a:rPr lang="zh-TW" altLang="en-US" sz="1400" kern="150" dirty="0">
                          <a:solidFill>
                            <a:srgbClr val="000000"/>
                          </a:solidFill>
                          <a:effectLst/>
                          <a:latin typeface="標楷體" panose="03000509000000000000" pitchFamily="65" charset="-120"/>
                          <a:ea typeface="標楷體" panose="03000509000000000000" pitchFamily="65" charset="-120"/>
                          <a:cs typeface="標楷體" panose="03000509000000000000" pitchFamily="65" charset="-120"/>
                        </a:rPr>
                        <a:t> 林一玲</a:t>
                      </a:r>
                      <a:endParaRPr lang="zh-TW" altLang="zh-TW" sz="1400" kern="15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542925">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指導教授</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zh-TW" altLang="en-US" sz="1400" dirty="0">
                          <a:effectLst/>
                          <a:latin typeface="標楷體" panose="03000509000000000000" pitchFamily="65" charset="-120"/>
                          <a:ea typeface="標楷體" panose="03000509000000000000" pitchFamily="65" charset="-120"/>
                        </a:rPr>
                        <a:t> 陳小伶</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533400">
                <a:tc>
                  <a:txBody>
                    <a:bodyPr/>
                    <a:lstStyle/>
                    <a:p>
                      <a:pPr marL="626110" marR="620395" algn="ctr">
                        <a:lnSpc>
                          <a:spcPct val="200000"/>
                        </a:lnSpc>
                        <a:spcBef>
                          <a:spcPts val="160"/>
                        </a:spcBef>
                        <a:spcAft>
                          <a:spcPts val="0"/>
                        </a:spcAft>
                      </a:pPr>
                      <a:r>
                        <a:rPr lang="zh-TW" sz="1400" spc="-20" dirty="0">
                          <a:effectLst/>
                          <a:latin typeface="標楷體" panose="03000509000000000000" pitchFamily="65" charset="-120"/>
                          <a:ea typeface="標楷體" panose="03000509000000000000" pitchFamily="65" charset="-120"/>
                        </a:rPr>
                        <a:t>校內口委</a:t>
                      </a:r>
                      <a:endParaRPr lang="zh-TW" sz="1400" dirty="0">
                        <a:effectLst/>
                        <a:latin typeface="標楷體" panose="03000509000000000000" pitchFamily="65" charset="-120"/>
                        <a:ea typeface="標楷體" panose="03000509000000000000" pitchFamily="65" charset="-120"/>
                      </a:endParaRPr>
                    </a:p>
                  </a:txBody>
                  <a:tcPr marL="0" marR="0" marT="0" marB="0"/>
                </a:tc>
                <a:tc gridSpan="3">
                  <a:txBody>
                    <a:bodyPr/>
                    <a:lstStyle/>
                    <a:p>
                      <a:pPr algn="l">
                        <a:lnSpc>
                          <a:spcPct val="200000"/>
                        </a:lnSpc>
                        <a:spcAft>
                          <a:spcPts val="0"/>
                        </a:spcAft>
                      </a:pPr>
                      <a:r>
                        <a:rPr lang="zh-TW" altLang="en-US" sz="1400" dirty="0">
                          <a:effectLst/>
                          <a:latin typeface="標楷體" panose="03000509000000000000" pitchFamily="65" charset="-120"/>
                          <a:ea typeface="標楷體" panose="03000509000000000000" pitchFamily="65" charset="-120"/>
                        </a:rPr>
                        <a:t> 鄭大明</a:t>
                      </a:r>
                      <a:endParaRPr lang="zh-TW" sz="14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bl>
          </a:graphicData>
        </a:graphic>
      </p:graphicFrame>
      <p:sp>
        <p:nvSpPr>
          <p:cNvPr id="5" name="橢圓形圖說文字 4"/>
          <p:cNvSpPr/>
          <p:nvPr/>
        </p:nvSpPr>
        <p:spPr>
          <a:xfrm flipH="1">
            <a:off x="631767" y="3662990"/>
            <a:ext cx="1289440" cy="417584"/>
          </a:xfrm>
          <a:prstGeom prst="wedgeEllipseCallout">
            <a:avLst>
              <a:gd name="adj1" fmla="val -56311"/>
              <a:gd name="adj2" fmla="val 70166"/>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pic>
        <p:nvPicPr>
          <p:cNvPr id="7" name="圖片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07497" y="4619323"/>
            <a:ext cx="2038103" cy="1542960"/>
          </a:xfrm>
          <a:prstGeom prst="rect">
            <a:avLst/>
          </a:prstGeom>
        </p:spPr>
      </p:pic>
      <p:sp>
        <p:nvSpPr>
          <p:cNvPr id="8" name="橢圓形圖說文字 7"/>
          <p:cNvSpPr/>
          <p:nvPr/>
        </p:nvSpPr>
        <p:spPr>
          <a:xfrm flipH="1">
            <a:off x="6169892" y="5675072"/>
            <a:ext cx="1532637" cy="494549"/>
          </a:xfrm>
          <a:prstGeom prst="wedgeEllipseCallout">
            <a:avLst>
              <a:gd name="adj1" fmla="val -38626"/>
              <a:gd name="adj2" fmla="val -92490"/>
            </a:avLst>
          </a:prstGeom>
        </p:spPr>
        <p:style>
          <a:lnRef idx="1">
            <a:schemeClr val="accent4"/>
          </a:lnRef>
          <a:fillRef idx="2">
            <a:schemeClr val="accent4"/>
          </a:fillRef>
          <a:effectRef idx="1">
            <a:schemeClr val="accent4"/>
          </a:effectRef>
          <a:fontRef idx="minor">
            <a:schemeClr val="dk1"/>
          </a:fontRef>
        </p:style>
        <p:txBody>
          <a:bodyPr rtlCol="0" anchor="ctr"/>
          <a:lstStyle>
            <a:defPPr>
              <a:defRPr lang="zh-TW"/>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zh-TW" altLang="en-US" sz="1400" dirty="0">
                <a:latin typeface="標楷體" panose="03000509000000000000" pitchFamily="65" charset="-120"/>
                <a:ea typeface="標楷體" panose="03000509000000000000" pitchFamily="65" charset="-120"/>
              </a:rPr>
              <a:t>系辧橢圓章</a:t>
            </a:r>
          </a:p>
        </p:txBody>
      </p:sp>
    </p:spTree>
    <p:extLst>
      <p:ext uri="{BB962C8B-B14F-4D97-AF65-F5344CB8AC3E}">
        <p14:creationId xmlns:p14="http://schemas.microsoft.com/office/powerpoint/2010/main" val="221273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2846" y="15961"/>
            <a:ext cx="3589866" cy="666750"/>
          </a:xfrm>
        </p:spPr>
        <p:txBody>
          <a:bodyPr>
            <a:normAutofit/>
          </a:bodyPr>
          <a:lstStyle/>
          <a:p>
            <a:r>
              <a:rPr lang="en-US" altLang="zh-TW" dirty="0"/>
              <a:t> </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3817756864"/>
              </p:ext>
            </p:extLst>
          </p:nvPr>
        </p:nvGraphicFramePr>
        <p:xfrm>
          <a:off x="816221" y="965402"/>
          <a:ext cx="7982464" cy="5028450"/>
        </p:xfrm>
        <a:graphic>
          <a:graphicData uri="http://schemas.openxmlformats.org/drawingml/2006/table">
            <a:tbl>
              <a:tblPr firstRow="1" firstCol="1" lastRow="1" lastCol="1" bandRow="1" bandCol="1">
                <a:tableStyleId>{5940675A-B579-460E-94D1-54222C63F5DA}</a:tableStyleId>
              </a:tblPr>
              <a:tblGrid>
                <a:gridCol w="1305208">
                  <a:extLst>
                    <a:ext uri="{9D8B030D-6E8A-4147-A177-3AD203B41FA5}">
                      <a16:colId xmlns:a16="http://schemas.microsoft.com/office/drawing/2014/main" val="20000"/>
                    </a:ext>
                  </a:extLst>
                </a:gridCol>
                <a:gridCol w="1154918">
                  <a:extLst>
                    <a:ext uri="{9D8B030D-6E8A-4147-A177-3AD203B41FA5}">
                      <a16:colId xmlns:a16="http://schemas.microsoft.com/office/drawing/2014/main" val="20001"/>
                    </a:ext>
                  </a:extLst>
                </a:gridCol>
                <a:gridCol w="867996">
                  <a:extLst>
                    <a:ext uri="{9D8B030D-6E8A-4147-A177-3AD203B41FA5}">
                      <a16:colId xmlns:a16="http://schemas.microsoft.com/office/drawing/2014/main" val="20002"/>
                    </a:ext>
                  </a:extLst>
                </a:gridCol>
                <a:gridCol w="1880658">
                  <a:extLst>
                    <a:ext uri="{9D8B030D-6E8A-4147-A177-3AD203B41FA5}">
                      <a16:colId xmlns:a16="http://schemas.microsoft.com/office/drawing/2014/main" val="20003"/>
                    </a:ext>
                  </a:extLst>
                </a:gridCol>
                <a:gridCol w="1037690">
                  <a:extLst>
                    <a:ext uri="{9D8B030D-6E8A-4147-A177-3AD203B41FA5}">
                      <a16:colId xmlns:a16="http://schemas.microsoft.com/office/drawing/2014/main" val="20004"/>
                    </a:ext>
                  </a:extLst>
                </a:gridCol>
                <a:gridCol w="1735994">
                  <a:extLst>
                    <a:ext uri="{9D8B030D-6E8A-4147-A177-3AD203B41FA5}">
                      <a16:colId xmlns:a16="http://schemas.microsoft.com/office/drawing/2014/main" val="20007"/>
                    </a:ext>
                  </a:extLst>
                </a:gridCol>
              </a:tblGrid>
              <a:tr h="302489">
                <a:tc gridSpan="6">
                  <a:txBody>
                    <a:bodyPr/>
                    <a:lstStyle/>
                    <a:p>
                      <a:pPr marL="52705" algn="ctr">
                        <a:spcBef>
                          <a:spcPts val="545"/>
                        </a:spcBef>
                        <a:spcAft>
                          <a:spcPts val="0"/>
                        </a:spcAft>
                      </a:pPr>
                      <a:r>
                        <a:rPr lang="zh-TW" sz="1200" b="1" spc="-5" dirty="0">
                          <a:effectLst/>
                          <a:latin typeface="標楷體" panose="03000509000000000000" pitchFamily="65" charset="-120"/>
                          <a:ea typeface="標楷體" panose="03000509000000000000" pitchFamily="65" charset="-120"/>
                        </a:rPr>
                        <a:t>朝陽科技大學社會工作系碩士班研究生論文計畫口試結果通知書</a:t>
                      </a:r>
                      <a:endParaRPr lang="zh-TW" sz="1200" b="1"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0"/>
                  </a:ext>
                </a:extLst>
              </a:tr>
              <a:tr h="473204">
                <a:tc>
                  <a:txBody>
                    <a:bodyPr/>
                    <a:lstStyle/>
                    <a:p>
                      <a:pPr marL="17145" algn="ctr">
                        <a:lnSpc>
                          <a:spcPct val="200000"/>
                        </a:lnSpc>
                        <a:spcBef>
                          <a:spcPts val="1045"/>
                        </a:spcBef>
                        <a:spcAft>
                          <a:spcPts val="0"/>
                        </a:spcAft>
                      </a:pPr>
                      <a:r>
                        <a:rPr lang="zh-TW" sz="1200" spc="-20" dirty="0">
                          <a:effectLst/>
                          <a:latin typeface="標楷體" panose="03000509000000000000" pitchFamily="65" charset="-120"/>
                          <a:ea typeface="標楷體" panose="03000509000000000000" pitchFamily="65" charset="-120"/>
                        </a:rPr>
                        <a:t>研究生身份</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0" lvl="0" indent="0">
                        <a:lnSpc>
                          <a:spcPts val="1890"/>
                        </a:lnSpc>
                        <a:spcBef>
                          <a:spcPts val="110"/>
                        </a:spcBef>
                        <a:spcAft>
                          <a:spcPts val="0"/>
                        </a:spcAft>
                        <a:buSzPts val="1400"/>
                        <a:buFont typeface="細明體" panose="02020509000000000000" pitchFamily="49" charset="-120"/>
                        <a:buNone/>
                        <a:tabLst>
                          <a:tab pos="307340" algn="l"/>
                        </a:tabLst>
                      </a:pPr>
                      <a:r>
                        <a:rPr lang="zh-TW" altLang="en-US" sz="1200" spc="-20" dirty="0">
                          <a:effectLst/>
                          <a:latin typeface="標楷體" panose="03000509000000000000" pitchFamily="65" charset="-120"/>
                          <a:ea typeface="標楷體" panose="03000509000000000000" pitchFamily="65" charset="-120"/>
                        </a:rPr>
                        <a:t> </a:t>
                      </a:r>
                      <a:r>
                        <a:rPr lang="zh-TW" altLang="en-US" sz="1200" kern="150" dirty="0">
                          <a:effectLst/>
                          <a:latin typeface="標楷體" panose="03000509000000000000" pitchFamily="65" charset="-120"/>
                          <a:ea typeface="標楷體" panose="03000509000000000000" pitchFamily="65" charset="-120"/>
                        </a:rPr>
                        <a:t>▇ </a:t>
                      </a:r>
                      <a:r>
                        <a:rPr lang="zh-TW" altLang="en-US" sz="1200" spc="-15" dirty="0">
                          <a:effectLst/>
                          <a:latin typeface="標楷體" panose="03000509000000000000" pitchFamily="65" charset="-120"/>
                          <a:ea typeface="標楷體" panose="03000509000000000000" pitchFamily="65" charset="-120"/>
                        </a:rPr>
                        <a:t> </a:t>
                      </a:r>
                      <a:r>
                        <a:rPr lang="zh-TW" sz="1200" spc="-20" dirty="0">
                          <a:effectLst/>
                          <a:latin typeface="標楷體" panose="03000509000000000000" pitchFamily="65" charset="-120"/>
                          <a:ea typeface="標楷體" panose="03000509000000000000" pitchFamily="65" charset="-120"/>
                        </a:rPr>
                        <a:t>一般生</a:t>
                      </a:r>
                      <a:endParaRPr lang="zh-TW" sz="1200" dirty="0">
                        <a:effectLst/>
                        <a:latin typeface="標楷體" panose="03000509000000000000" pitchFamily="65" charset="-120"/>
                        <a:ea typeface="標楷體" panose="03000509000000000000" pitchFamily="65" charset="-120"/>
                      </a:endParaRPr>
                    </a:p>
                    <a:p>
                      <a:pPr marL="70485">
                        <a:lnSpc>
                          <a:spcPts val="1890"/>
                        </a:lnSpc>
                        <a:spcAft>
                          <a:spcPts val="0"/>
                        </a:spcAft>
                      </a:pPr>
                      <a:r>
                        <a:rPr lang="en-US" sz="1200" spc="-15" dirty="0">
                          <a:effectLst/>
                          <a:latin typeface="標楷體" panose="03000509000000000000" pitchFamily="65" charset="-120"/>
                          <a:ea typeface="標楷體" panose="03000509000000000000" pitchFamily="65" charset="-120"/>
                        </a:rPr>
                        <a:t>□</a:t>
                      </a:r>
                      <a:r>
                        <a:rPr lang="zh-TW" altLang="en-US" sz="1200" spc="-15"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在職生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168910">
                        <a:lnSpc>
                          <a:spcPct val="200000"/>
                        </a:lnSpc>
                        <a:spcBef>
                          <a:spcPts val="1045"/>
                        </a:spcBef>
                        <a:spcAft>
                          <a:spcPts val="0"/>
                        </a:spcAft>
                      </a:pPr>
                      <a:r>
                        <a:rPr lang="zh-TW" sz="1200" spc="-25" dirty="0">
                          <a:effectLst/>
                          <a:latin typeface="標楷體" panose="03000509000000000000" pitchFamily="65" charset="-120"/>
                          <a:ea typeface="標楷體" panose="03000509000000000000" pitchFamily="65" charset="-120"/>
                        </a:rPr>
                        <a:t>學號</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en-US" sz="1400" dirty="0">
                          <a:effectLst/>
                          <a:latin typeface="標楷體" panose="03000509000000000000" pitchFamily="65" charset="-120"/>
                          <a:ea typeface="標楷體" panose="03000509000000000000" pitchFamily="65" charset="-120"/>
                        </a:rPr>
                        <a:t>11129601</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marL="340995">
                        <a:lnSpc>
                          <a:spcPct val="200000"/>
                        </a:lnSpc>
                        <a:spcBef>
                          <a:spcPts val="1045"/>
                        </a:spcBef>
                        <a:spcAft>
                          <a:spcPts val="0"/>
                        </a:spcAft>
                      </a:pPr>
                      <a:r>
                        <a:rPr lang="zh-TW" sz="1200" spc="-25" dirty="0">
                          <a:effectLst/>
                          <a:latin typeface="標楷體" panose="03000509000000000000" pitchFamily="65" charset="-120"/>
                          <a:ea typeface="標楷體" panose="03000509000000000000" pitchFamily="65" charset="-120"/>
                        </a:rPr>
                        <a:t>姓名</a:t>
                      </a:r>
                      <a:endParaRPr lang="zh-TW" sz="1200" dirty="0">
                        <a:effectLst/>
                        <a:latin typeface="標楷體" panose="03000509000000000000" pitchFamily="65" charset="-120"/>
                        <a:ea typeface="標楷體" panose="03000509000000000000" pitchFamily="65" charset="-120"/>
                      </a:endParaRPr>
                    </a:p>
                  </a:txBody>
                  <a:tcPr marL="0" marR="0" marT="0" marB="0"/>
                </a:tc>
                <a:tc>
                  <a:txBody>
                    <a:bodyPr/>
                    <a:lstStyle/>
                    <a:p>
                      <a:pPr algn="ctr">
                        <a:lnSpc>
                          <a:spcPct val="200000"/>
                        </a:lnSpc>
                        <a:spcAft>
                          <a:spcPts val="0"/>
                        </a:spcAft>
                      </a:pPr>
                      <a:r>
                        <a:rPr lang="zh-TW" altLang="en-US" sz="1400" dirty="0">
                          <a:effectLst/>
                          <a:latin typeface="標楷體" panose="03000509000000000000" pitchFamily="65" charset="-120"/>
                          <a:ea typeface="標楷體" panose="03000509000000000000" pitchFamily="65" charset="-120"/>
                        </a:rPr>
                        <a:t>王小明</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extLst>
                  <a:ext uri="{0D108BD9-81ED-4DB2-BD59-A6C34878D82A}">
                    <a16:rowId xmlns:a16="http://schemas.microsoft.com/office/drawing/2014/main" val="10001"/>
                  </a:ext>
                </a:extLst>
              </a:tr>
              <a:tr h="270632">
                <a:tc rowSpan="2">
                  <a:txBody>
                    <a:bodyPr/>
                    <a:lstStyle/>
                    <a:p>
                      <a:pPr algn="ctr">
                        <a:lnSpc>
                          <a:spcPct val="200000"/>
                        </a:lnSpc>
                        <a:spcAft>
                          <a:spcPts val="0"/>
                        </a:spcAft>
                      </a:pPr>
                      <a:r>
                        <a:rPr lang="en-US" sz="1200" dirty="0">
                          <a:effectLst/>
                          <a:latin typeface="標楷體" panose="03000509000000000000" pitchFamily="65" charset="-120"/>
                          <a:ea typeface="標楷體" panose="03000509000000000000" pitchFamily="65" charset="-120"/>
                        </a:rPr>
                        <a:t> </a:t>
                      </a:r>
                      <a:r>
                        <a:rPr lang="zh-TW" sz="1200" spc="-15" dirty="0">
                          <a:effectLst/>
                          <a:latin typeface="標楷體" panose="03000509000000000000" pitchFamily="65" charset="-120"/>
                          <a:ea typeface="標楷體" panose="03000509000000000000" pitchFamily="65" charset="-120"/>
                        </a:rPr>
                        <a:t>論文題目</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15240">
                        <a:spcBef>
                          <a:spcPts val="1175"/>
                        </a:spcBef>
                        <a:spcAft>
                          <a:spcPts val="0"/>
                        </a:spcAft>
                      </a:pPr>
                      <a:r>
                        <a:rPr lang="zh-TW" sz="1200" spc="-20" dirty="0">
                          <a:effectLst/>
                          <a:latin typeface="標楷體" panose="03000509000000000000" pitchFamily="65" charset="-120"/>
                          <a:ea typeface="標楷體" panose="03000509000000000000" pitchFamily="65" charset="-120"/>
                        </a:rPr>
                        <a:t>中文：</a:t>
                      </a:r>
                      <a:r>
                        <a:rPr lang="zh-TW" altLang="en-US" sz="1200" kern="150" dirty="0">
                          <a:solidFill>
                            <a:srgbClr val="000000"/>
                          </a:solidFill>
                          <a:effectLst/>
                          <a:latin typeface="Times New Roman" panose="02020603050405020304" pitchFamily="18" charset="0"/>
                          <a:ea typeface="標楷體" panose="03000509000000000000" pitchFamily="65" charset="-120"/>
                        </a:rPr>
                        <a:t>安置兒少親子評估研究</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2"/>
                  </a:ext>
                </a:extLst>
              </a:tr>
              <a:tr h="276940">
                <a:tc vMerge="1">
                  <a:txBody>
                    <a:bodyPr/>
                    <a:lstStyle/>
                    <a:p>
                      <a:endParaRPr lang="zh-TW" altLang="en-US"/>
                    </a:p>
                  </a:txBody>
                  <a:tcPr/>
                </a:tc>
                <a:tc gridSpan="5">
                  <a:txBody>
                    <a:bodyPr/>
                    <a:lstStyle/>
                    <a:p>
                      <a:pPr marL="15240">
                        <a:spcBef>
                          <a:spcPts val="1225"/>
                        </a:spcBef>
                        <a:spcAft>
                          <a:spcPts val="0"/>
                        </a:spcAft>
                      </a:pPr>
                      <a:r>
                        <a:rPr lang="zh-TW" sz="1200" spc="-20" dirty="0">
                          <a:effectLst/>
                          <a:latin typeface="標楷體" panose="03000509000000000000" pitchFamily="65" charset="-120"/>
                          <a:ea typeface="標楷體" panose="03000509000000000000" pitchFamily="65" charset="-120"/>
                        </a:rPr>
                        <a:t>英文：</a:t>
                      </a:r>
                      <a:r>
                        <a:rPr lang="en-US" altLang="zh-TW" sz="1200" kern="150" dirty="0">
                          <a:solidFill>
                            <a:srgbClr val="000000"/>
                          </a:solidFill>
                          <a:effectLst/>
                          <a:latin typeface="Times New Roman" panose="02020603050405020304" pitchFamily="18" charset="0"/>
                          <a:ea typeface="標楷體" panose="03000509000000000000" pitchFamily="65" charset="-120"/>
                        </a:rPr>
                        <a:t>Parent-child assessment study on resettled children</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3"/>
                  </a:ext>
                </a:extLst>
              </a:tr>
              <a:tr h="565959">
                <a:tc>
                  <a:txBody>
                    <a:bodyPr/>
                    <a:lstStyle/>
                    <a:p>
                      <a:pPr marL="17145" algn="ctr">
                        <a:lnSpc>
                          <a:spcPct val="200000"/>
                        </a:lnSpc>
                        <a:spcBef>
                          <a:spcPts val="830"/>
                        </a:spcBef>
                        <a:spcAft>
                          <a:spcPts val="0"/>
                        </a:spcAft>
                      </a:pPr>
                      <a:r>
                        <a:rPr lang="zh-TW" sz="1200" spc="-15" dirty="0">
                          <a:effectLst/>
                          <a:latin typeface="標楷體" panose="03000509000000000000" pitchFamily="65" charset="-120"/>
                          <a:ea typeface="標楷體" panose="03000509000000000000" pitchFamily="65" charset="-120"/>
                        </a:rPr>
                        <a:t>論文題目</a:t>
                      </a:r>
                      <a:r>
                        <a:rPr lang="zh-TW" sz="1200" spc="-25" dirty="0">
                          <a:effectLst/>
                          <a:latin typeface="標楷體" panose="03000509000000000000" pitchFamily="65" charset="-120"/>
                          <a:ea typeface="標楷體" panose="03000509000000000000" pitchFamily="65" charset="-120"/>
                        </a:rPr>
                        <a:t>審查</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103505">
                        <a:spcBef>
                          <a:spcPts val="830"/>
                        </a:spcBef>
                        <a:spcAft>
                          <a:spcPts val="0"/>
                        </a:spcAft>
                      </a:pPr>
                      <a:r>
                        <a:rPr lang="en-US" sz="1200" spc="-15" dirty="0">
                          <a:effectLst/>
                          <a:latin typeface="新細明體" panose="02020500000000000000" pitchFamily="18" charset="-120"/>
                          <a:ea typeface="新細明體" panose="02020500000000000000" pitchFamily="18" charset="-120"/>
                        </a:rPr>
                        <a:t>▓</a:t>
                      </a:r>
                      <a:r>
                        <a:rPr lang="zh-TW" sz="1200" spc="-15" dirty="0">
                          <a:effectLst/>
                          <a:latin typeface="標楷體" panose="03000509000000000000" pitchFamily="65" charset="-120"/>
                          <a:ea typeface="標楷體" panose="03000509000000000000" pitchFamily="65" charset="-120"/>
                        </a:rPr>
                        <a:t>符合本系教育目標與專業領域</a:t>
                      </a:r>
                      <a:endParaRPr lang="zh-TW" sz="1200" dirty="0">
                        <a:effectLst/>
                        <a:latin typeface="標楷體" panose="03000509000000000000" pitchFamily="65" charset="-120"/>
                        <a:ea typeface="標楷體" panose="03000509000000000000" pitchFamily="65" charset="-120"/>
                      </a:endParaRPr>
                    </a:p>
                    <a:p>
                      <a:pPr>
                        <a:spcBef>
                          <a:spcPts val="30"/>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03505">
                        <a:spcBef>
                          <a:spcPts val="5"/>
                        </a:spcBef>
                        <a:spcAft>
                          <a:spcPts val="0"/>
                        </a:spcAft>
                      </a:pPr>
                      <a:r>
                        <a:rPr lang="en-US" sz="1200" spc="-15" dirty="0">
                          <a:effectLst/>
                          <a:latin typeface="標楷體" panose="03000509000000000000" pitchFamily="65" charset="-120"/>
                          <a:ea typeface="標楷體" panose="03000509000000000000" pitchFamily="65" charset="-120"/>
                        </a:rPr>
                        <a:t>□</a:t>
                      </a:r>
                      <a:r>
                        <a:rPr lang="zh-TW" sz="1200" spc="-15" dirty="0">
                          <a:effectLst/>
                          <a:latin typeface="標楷體" panose="03000509000000000000" pitchFamily="65" charset="-120"/>
                          <a:ea typeface="標楷體" panose="03000509000000000000" pitchFamily="65" charset="-120"/>
                        </a:rPr>
                        <a:t>不符合本系教育目標與專業領域</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4"/>
                  </a:ext>
                </a:extLst>
              </a:tr>
              <a:tr h="979383">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ctr">
                        <a:spcBef>
                          <a:spcPts val="20"/>
                        </a:spcBef>
                        <a:spcAft>
                          <a:spcPts val="0"/>
                        </a:spcAft>
                      </a:pP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建</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議</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a:spcAft>
                          <a:spcPts val="0"/>
                        </a:spcAft>
                      </a:pPr>
                      <a:r>
                        <a:rPr lang="en-US" sz="1200" dirty="0">
                          <a:effectLst/>
                          <a:latin typeface="標楷體" panose="03000509000000000000" pitchFamily="65" charset="-120"/>
                          <a:ea typeface="標楷體" panose="03000509000000000000" pitchFamily="65" charset="-120"/>
                        </a:rPr>
                        <a:t> </a:t>
                      </a:r>
                      <a:r>
                        <a:rPr lang="en-US" sz="1200" dirty="0" err="1">
                          <a:effectLst/>
                          <a:latin typeface="標楷體" panose="03000509000000000000" pitchFamily="65" charset="-120"/>
                          <a:ea typeface="標楷體" panose="03000509000000000000" pitchFamily="65" charset="-120"/>
                        </a:rPr>
                        <a:t>xxxxxxxxx</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5"/>
                  </a:ext>
                </a:extLst>
              </a:tr>
              <a:tr h="778486">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lgn="ctr">
                        <a:lnSpc>
                          <a:spcPct val="200000"/>
                        </a:lnSpc>
                        <a:spcBef>
                          <a:spcPts val="20"/>
                        </a:spcBef>
                        <a:spcAft>
                          <a:spcPts val="0"/>
                        </a:spcAft>
                      </a:pP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核</a:t>
                      </a:r>
                      <a:r>
                        <a:rPr lang="en-US" sz="1200" dirty="0">
                          <a:effectLst/>
                          <a:latin typeface="標楷體" panose="03000509000000000000" pitchFamily="65" charset="-120"/>
                          <a:ea typeface="標楷體" panose="03000509000000000000" pitchFamily="65" charset="-120"/>
                        </a:rPr>
                        <a:t>	</a:t>
                      </a:r>
                      <a:r>
                        <a:rPr lang="zh-TW" sz="1200" spc="-50" dirty="0">
                          <a:effectLst/>
                          <a:latin typeface="標楷體" panose="03000509000000000000" pitchFamily="65" charset="-120"/>
                          <a:ea typeface="標楷體" panose="03000509000000000000" pitchFamily="65" charset="-120"/>
                        </a:rPr>
                        <a:t>定</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20320">
                        <a:spcBef>
                          <a:spcPts val="865"/>
                        </a:spcBef>
                        <a:spcAft>
                          <a:spcPts val="0"/>
                        </a:spcAft>
                      </a:pPr>
                      <a:r>
                        <a:rPr lang="en-US" sz="1200" spc="-15" dirty="0">
                          <a:effectLst/>
                          <a:latin typeface="標楷體" panose="03000509000000000000" pitchFamily="65" charset="-120"/>
                          <a:ea typeface="標楷體" panose="03000509000000000000" pitchFamily="65" charset="-120"/>
                        </a:rPr>
                        <a:t>□</a:t>
                      </a:r>
                      <a:r>
                        <a:rPr lang="zh-TW" sz="1200" spc="-15" dirty="0">
                          <a:effectLst/>
                          <a:latin typeface="標楷體" panose="03000509000000000000" pitchFamily="65" charset="-120"/>
                          <a:ea typeface="標楷體" panose="03000509000000000000" pitchFamily="65" charset="-120"/>
                        </a:rPr>
                        <a:t>通過，依原「論文計畫」執行</a:t>
                      </a:r>
                      <a:endParaRPr lang="zh-TW" sz="1200" dirty="0">
                        <a:effectLst/>
                        <a:latin typeface="標楷體" panose="03000509000000000000" pitchFamily="65" charset="-120"/>
                        <a:ea typeface="標楷體" panose="03000509000000000000" pitchFamily="65" charset="-120"/>
                      </a:endParaRPr>
                    </a:p>
                    <a:p>
                      <a:pPr marL="20320">
                        <a:spcBef>
                          <a:spcPts val="840"/>
                        </a:spcBef>
                        <a:spcAft>
                          <a:spcPts val="0"/>
                        </a:spcAft>
                      </a:pPr>
                      <a:r>
                        <a:rPr lang="en-US" sz="1200" spc="-15" dirty="0">
                          <a:effectLst/>
                          <a:latin typeface="新細明體" panose="02020500000000000000" pitchFamily="18" charset="-120"/>
                          <a:ea typeface="新細明體" panose="02020500000000000000" pitchFamily="18" charset="-120"/>
                        </a:rPr>
                        <a:t>▇</a:t>
                      </a:r>
                      <a:r>
                        <a:rPr lang="zh-TW" sz="1200" spc="-15" dirty="0">
                          <a:effectLst/>
                          <a:latin typeface="標楷體" panose="03000509000000000000" pitchFamily="65" charset="-120"/>
                          <a:ea typeface="標楷體" panose="03000509000000000000" pitchFamily="65" charset="-120"/>
                        </a:rPr>
                        <a:t>通過，但依口試委員意見修改後執行</a:t>
                      </a:r>
                      <a:endParaRPr lang="zh-TW" sz="1200" dirty="0">
                        <a:effectLst/>
                        <a:latin typeface="標楷體" panose="03000509000000000000" pitchFamily="65" charset="-120"/>
                        <a:ea typeface="標楷體" panose="03000509000000000000" pitchFamily="65" charset="-120"/>
                      </a:endParaRPr>
                    </a:p>
                    <a:p>
                      <a:pPr marL="20320">
                        <a:spcBef>
                          <a:spcPts val="835"/>
                        </a:spcBef>
                        <a:spcAft>
                          <a:spcPts val="0"/>
                        </a:spcAft>
                      </a:pPr>
                      <a:r>
                        <a:rPr lang="en-US" sz="1200" spc="-45" dirty="0">
                          <a:effectLst/>
                          <a:latin typeface="標楷體" panose="03000509000000000000" pitchFamily="65" charset="-120"/>
                          <a:ea typeface="標楷體" panose="03000509000000000000" pitchFamily="65" charset="-120"/>
                        </a:rPr>
                        <a:t>□</a:t>
                      </a:r>
                      <a:r>
                        <a:rPr lang="zh-TW" sz="1200" spc="-45" dirty="0">
                          <a:effectLst/>
                          <a:latin typeface="標楷體" panose="03000509000000000000" pitchFamily="65" charset="-120"/>
                          <a:ea typeface="標楷體" panose="03000509000000000000" pitchFamily="65" charset="-120"/>
                        </a:rPr>
                        <a:t>不通過</a:t>
                      </a: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6"/>
                  </a:ext>
                </a:extLst>
              </a:tr>
              <a:tr h="952436">
                <a:tc>
                  <a:txBody>
                    <a:bodyPr/>
                    <a:lstStyle/>
                    <a:p>
                      <a:pPr>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a:spcBef>
                          <a:spcPts val="25"/>
                        </a:spcBef>
                        <a:spcAft>
                          <a:spcPts val="0"/>
                        </a:spcAft>
                      </a:pPr>
                      <a:r>
                        <a:rPr lang="en-US" sz="1200" dirty="0">
                          <a:effectLst/>
                          <a:latin typeface="標楷體" panose="03000509000000000000" pitchFamily="65" charset="-120"/>
                          <a:ea typeface="標楷體" panose="03000509000000000000" pitchFamily="65" charset="-120"/>
                        </a:rPr>
                        <a:t> </a:t>
                      </a:r>
                      <a:endParaRPr lang="zh-TW" sz="1200" dirty="0">
                        <a:effectLst/>
                        <a:latin typeface="標楷體" panose="03000509000000000000" pitchFamily="65" charset="-120"/>
                        <a:ea typeface="標楷體" panose="03000509000000000000" pitchFamily="65" charset="-120"/>
                      </a:endParaRPr>
                    </a:p>
                    <a:p>
                      <a:pPr marL="17145" algn="ctr">
                        <a:spcBef>
                          <a:spcPts val="5"/>
                        </a:spcBef>
                        <a:spcAft>
                          <a:spcPts val="0"/>
                        </a:spcAft>
                      </a:pPr>
                      <a:r>
                        <a:rPr lang="zh-TW" sz="1200" spc="-15" dirty="0">
                          <a:effectLst/>
                          <a:latin typeface="標楷體" panose="03000509000000000000" pitchFamily="65" charset="-120"/>
                          <a:ea typeface="標楷體" panose="03000509000000000000" pitchFamily="65" charset="-120"/>
                        </a:rPr>
                        <a:t>委員簽章</a:t>
                      </a:r>
                      <a:endParaRPr lang="zh-TW" sz="1200" dirty="0">
                        <a:effectLst/>
                        <a:latin typeface="標楷體" panose="03000509000000000000" pitchFamily="65" charset="-120"/>
                        <a:ea typeface="標楷體" panose="03000509000000000000" pitchFamily="65" charset="-120"/>
                      </a:endParaRPr>
                    </a:p>
                  </a:txBody>
                  <a:tcPr marL="0" marR="0" marT="0" marB="0"/>
                </a:tc>
                <a:tc gridSpan="5">
                  <a:txBody>
                    <a:bodyPr/>
                    <a:lstStyle/>
                    <a:p>
                      <a:pPr marL="36000" marR="4260215" indent="0" algn="l" defTabSz="457200" rtl="0" eaLnBrk="1" fontAlgn="auto" latinLnBrk="0" hangingPunct="1">
                        <a:lnSpc>
                          <a:spcPct val="150000"/>
                        </a:lnSpc>
                        <a:spcBef>
                          <a:spcPts val="830"/>
                        </a:spcBef>
                        <a:spcAft>
                          <a:spcPts val="0"/>
                        </a:spcAft>
                        <a:buClrTx/>
                        <a:buSzTx/>
                        <a:buFontTx/>
                        <a:buNone/>
                        <a:tabLst/>
                        <a:defRPr/>
                      </a:pPr>
                      <a:r>
                        <a:rPr lang="zh-TW" sz="1200" spc="-10" dirty="0">
                          <a:effectLst/>
                          <a:latin typeface="標楷體" panose="03000509000000000000" pitchFamily="65" charset="-120"/>
                          <a:ea typeface="標楷體" panose="03000509000000000000" pitchFamily="65" charset="-120"/>
                        </a:rPr>
                        <a:t>委員一</a:t>
                      </a:r>
                      <a:r>
                        <a:rPr lang="en-US" sz="1200" spc="-10" dirty="0">
                          <a:effectLst/>
                          <a:latin typeface="標楷體" panose="03000509000000000000" pitchFamily="65" charset="-120"/>
                          <a:ea typeface="標楷體" panose="03000509000000000000" pitchFamily="65" charset="-120"/>
                        </a:rPr>
                        <a:t>(</a:t>
                      </a:r>
                      <a:r>
                        <a:rPr lang="zh-TW" sz="1200" spc="-10" dirty="0">
                          <a:effectLst/>
                          <a:latin typeface="標楷體" panose="03000509000000000000" pitchFamily="65" charset="-120"/>
                          <a:ea typeface="標楷體" panose="03000509000000000000" pitchFamily="65" charset="-120"/>
                        </a:rPr>
                        <a:t>召集人</a:t>
                      </a:r>
                      <a:r>
                        <a:rPr lang="en-US" sz="1200" spc="-10" dirty="0">
                          <a:effectLst/>
                          <a:latin typeface="標楷體" panose="03000509000000000000" pitchFamily="65" charset="-120"/>
                          <a:ea typeface="標楷體" panose="03000509000000000000" pitchFamily="65" charset="-120"/>
                        </a:rPr>
                        <a:t>)</a:t>
                      </a:r>
                      <a:r>
                        <a:rPr lang="zh-TW" altLang="en-US" sz="1200" spc="-10" dirty="0">
                          <a:effectLst/>
                          <a:latin typeface="標楷體" panose="03000509000000000000" pitchFamily="65" charset="-120"/>
                          <a:ea typeface="標楷體" panose="03000509000000000000" pitchFamily="65" charset="-120"/>
                        </a:rPr>
                        <a:t>：</a:t>
                      </a:r>
                      <a:r>
                        <a:rPr lang="zh-TW" altLang="en-US" sz="1200" spc="-20" dirty="0">
                          <a:effectLst/>
                          <a:latin typeface="標楷體" panose="03000509000000000000" pitchFamily="65" charset="-120"/>
                          <a:ea typeface="標楷體" panose="03000509000000000000" pitchFamily="65" charset="-120"/>
                        </a:rPr>
                        <a:t>林一玲</a:t>
                      </a:r>
                      <a:endParaRPr lang="zh-TW" altLang="zh-TW" sz="1200" dirty="0">
                        <a:effectLst/>
                        <a:latin typeface="標楷體" panose="03000509000000000000" pitchFamily="65" charset="-120"/>
                        <a:ea typeface="標楷體" panose="03000509000000000000" pitchFamily="65" charset="-120"/>
                      </a:endParaRPr>
                    </a:p>
                    <a:p>
                      <a:pPr marL="36000" marR="4260215">
                        <a:lnSpc>
                          <a:spcPct val="150000"/>
                        </a:lnSpc>
                        <a:spcBef>
                          <a:spcPts val="830"/>
                        </a:spcBef>
                        <a:spcAft>
                          <a:spcPts val="0"/>
                        </a:spcAft>
                      </a:pPr>
                      <a:r>
                        <a:rPr lang="zh-TW" sz="1200" spc="-20" dirty="0">
                          <a:effectLst/>
                          <a:latin typeface="標楷體" panose="03000509000000000000" pitchFamily="65" charset="-120"/>
                          <a:ea typeface="標楷體" panose="03000509000000000000" pitchFamily="65" charset="-120"/>
                        </a:rPr>
                        <a:t>委員二</a:t>
                      </a:r>
                      <a:r>
                        <a:rPr lang="zh-TW" altLang="en-US" sz="1200" spc="-20" dirty="0">
                          <a:effectLst/>
                          <a:latin typeface="標楷體" panose="03000509000000000000" pitchFamily="65" charset="-120"/>
                          <a:ea typeface="標楷體" panose="03000509000000000000" pitchFamily="65" charset="-120"/>
                        </a:rPr>
                        <a:t>：</a:t>
                      </a:r>
                      <a:r>
                        <a:rPr lang="zh-TW" altLang="en-US" sz="1200" spc="-10" dirty="0">
                          <a:effectLst/>
                          <a:latin typeface="標楷體" panose="03000509000000000000" pitchFamily="65" charset="-120"/>
                          <a:ea typeface="標楷體" panose="03000509000000000000" pitchFamily="65" charset="-120"/>
                        </a:rPr>
                        <a:t>鄭大明</a:t>
                      </a:r>
                      <a:endParaRPr lang="en-US" altLang="zh-TW" sz="1200" spc="-10" dirty="0">
                        <a:effectLst/>
                        <a:latin typeface="標楷體" panose="03000509000000000000" pitchFamily="65" charset="-120"/>
                        <a:ea typeface="標楷體" panose="03000509000000000000" pitchFamily="65" charset="-120"/>
                      </a:endParaRPr>
                    </a:p>
                    <a:p>
                      <a:pPr marL="36000" marR="4260215">
                        <a:lnSpc>
                          <a:spcPct val="150000"/>
                        </a:lnSpc>
                        <a:spcBef>
                          <a:spcPts val="830"/>
                        </a:spcBef>
                        <a:spcAft>
                          <a:spcPts val="0"/>
                        </a:spcAft>
                      </a:pPr>
                      <a:r>
                        <a:rPr lang="zh-TW" sz="1200" spc="-20" dirty="0">
                          <a:effectLst/>
                          <a:latin typeface="標楷體" panose="03000509000000000000" pitchFamily="65" charset="-120"/>
                          <a:ea typeface="標楷體" panose="03000509000000000000" pitchFamily="65" charset="-120"/>
                        </a:rPr>
                        <a:t>委員三</a:t>
                      </a:r>
                      <a:r>
                        <a:rPr lang="zh-TW" altLang="en-US" sz="1200" spc="-20" dirty="0">
                          <a:effectLst/>
                          <a:latin typeface="標楷體" panose="03000509000000000000" pitchFamily="65" charset="-120"/>
                          <a:ea typeface="標楷體" panose="03000509000000000000" pitchFamily="65" charset="-120"/>
                        </a:rPr>
                        <a:t>：黃大伶</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7"/>
                  </a:ext>
                </a:extLst>
              </a:tr>
              <a:tr h="189567">
                <a:tc gridSpan="6">
                  <a:txBody>
                    <a:bodyPr/>
                    <a:lstStyle/>
                    <a:p>
                      <a:pPr marL="17780">
                        <a:spcBef>
                          <a:spcPts val="670"/>
                        </a:spcBef>
                        <a:spcAft>
                          <a:spcPts val="0"/>
                        </a:spcAft>
                      </a:pPr>
                      <a:r>
                        <a:rPr lang="zh-TW" sz="1200" dirty="0">
                          <a:effectLst/>
                          <a:latin typeface="標楷體" panose="03000509000000000000" pitchFamily="65" charset="-120"/>
                          <a:ea typeface="標楷體" panose="03000509000000000000" pitchFamily="65" charset="-120"/>
                        </a:rPr>
                        <a:t>註</a:t>
                      </a:r>
                      <a:r>
                        <a:rPr lang="en-US" sz="1200" dirty="0">
                          <a:effectLst/>
                          <a:latin typeface="標楷體" panose="03000509000000000000" pitchFamily="65" charset="-120"/>
                          <a:ea typeface="標楷體" panose="03000509000000000000" pitchFamily="65" charset="-120"/>
                        </a:rPr>
                        <a:t>:</a:t>
                      </a:r>
                      <a:r>
                        <a:rPr lang="zh-TW" sz="1200" spc="-5" dirty="0">
                          <a:effectLst/>
                          <a:latin typeface="標楷體" panose="03000509000000000000" pitchFamily="65" charset="-120"/>
                          <a:ea typeface="標楷體" panose="03000509000000000000" pitchFamily="65" charset="-120"/>
                        </a:rPr>
                        <a:t>本表由考試委員會召集人填寫兩份，乙份交所長一份交學生</a:t>
                      </a:r>
                      <a:endParaRPr lang="zh-TW" sz="1200" dirty="0">
                        <a:effectLst/>
                        <a:latin typeface="標楷體" panose="03000509000000000000" pitchFamily="65" charset="-120"/>
                        <a:ea typeface="標楷體" panose="03000509000000000000" pitchFamily="65" charset="-120"/>
                      </a:endParaRPr>
                    </a:p>
                  </a:txBody>
                  <a:tcPr marL="0" marR="0" marT="0" marB="0"/>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extLst>
                  <a:ext uri="{0D108BD9-81ED-4DB2-BD59-A6C34878D82A}">
                    <a16:rowId xmlns:a16="http://schemas.microsoft.com/office/drawing/2014/main" val="10008"/>
                  </a:ext>
                </a:extLst>
              </a:tr>
            </a:tbl>
          </a:graphicData>
        </a:graphic>
      </p:graphicFrame>
      <p:sp>
        <p:nvSpPr>
          <p:cNvPr id="6" name="文字方塊 5"/>
          <p:cNvSpPr txBox="1"/>
          <p:nvPr/>
        </p:nvSpPr>
        <p:spPr>
          <a:xfrm>
            <a:off x="617837" y="6359612"/>
            <a:ext cx="6507892" cy="276999"/>
          </a:xfrm>
          <a:prstGeom prst="rect">
            <a:avLst/>
          </a:prstGeom>
          <a:noFill/>
        </p:spPr>
        <p:txBody>
          <a:bodyPr wrap="square" rtlCol="0">
            <a:spAutoFit/>
          </a:bodyPr>
          <a:lstStyle/>
          <a:p>
            <a:r>
              <a:rPr lang="zh-TW" altLang="zh-TW" sz="1200" dirty="0">
                <a:latin typeface="標楷體" panose="03000509000000000000" pitchFamily="65" charset="-120"/>
                <a:ea typeface="標楷體" panose="03000509000000000000" pitchFamily="65" charset="-120"/>
              </a:rPr>
              <a:t>所長簽章：</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日期：</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年</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月</a:t>
            </a:r>
            <a:r>
              <a:rPr lang="en-US" altLang="zh-TW" sz="1200" dirty="0">
                <a:latin typeface="標楷體" panose="03000509000000000000" pitchFamily="65" charset="-120"/>
                <a:ea typeface="標楷體" panose="03000509000000000000" pitchFamily="65" charset="-120"/>
              </a:rPr>
              <a:t>	</a:t>
            </a:r>
            <a:r>
              <a:rPr lang="zh-TW" altLang="zh-TW" sz="1200" dirty="0">
                <a:latin typeface="標楷體" panose="03000509000000000000" pitchFamily="65" charset="-120"/>
                <a:ea typeface="標楷體" panose="03000509000000000000" pitchFamily="65" charset="-120"/>
              </a:rPr>
              <a:t>日</a:t>
            </a:r>
          </a:p>
        </p:txBody>
      </p:sp>
      <p:sp>
        <p:nvSpPr>
          <p:cNvPr id="9" name="矩形 8"/>
          <p:cNvSpPr/>
          <p:nvPr/>
        </p:nvSpPr>
        <p:spPr>
          <a:xfrm>
            <a:off x="300911" y="403976"/>
            <a:ext cx="5933634" cy="830997"/>
          </a:xfrm>
          <a:prstGeom prst="rect">
            <a:avLst/>
          </a:prstGeom>
        </p:spPr>
        <p:txBody>
          <a:bodyPr wrap="square">
            <a:spAutoFit/>
          </a:bodyPr>
          <a:lstStyle/>
          <a:p>
            <a:pPr marL="342900" indent="-342900">
              <a:buFont typeface="Wingdings" panose="05000000000000000000" pitchFamily="2" charset="2"/>
              <a:buChar char="Ø"/>
            </a:pPr>
            <a:r>
              <a:rPr lang="zh-TW" altLang="en-US" sz="2400" dirty="0">
                <a:latin typeface="標楷體" panose="03000509000000000000" pitchFamily="65" charset="-120"/>
                <a:ea typeface="標楷體" panose="03000509000000000000" pitchFamily="65" charset="-120"/>
              </a:rPr>
              <a:t>論文計畫口試結果通知書填表說明</a:t>
            </a:r>
            <a:endParaRPr lang="en-US" altLang="zh-TW" sz="2400" dirty="0">
              <a:latin typeface="標楷體" panose="03000509000000000000" pitchFamily="65" charset="-120"/>
              <a:ea typeface="標楷體" panose="03000509000000000000" pitchFamily="65" charset="-120"/>
            </a:endParaRPr>
          </a:p>
          <a:p>
            <a:pPr marL="342900" indent="-342900">
              <a:buFont typeface="Wingdings" panose="05000000000000000000" pitchFamily="2" charset="2"/>
              <a:buChar char="Ø"/>
            </a:pPr>
            <a:endParaRPr lang="en-US" altLang="zh-TW" sz="2400" dirty="0">
              <a:latin typeface="標楷體" panose="03000509000000000000" pitchFamily="65" charset="-120"/>
              <a:ea typeface="標楷體" panose="03000509000000000000" pitchFamily="65" charset="-120"/>
            </a:endParaRPr>
          </a:p>
        </p:txBody>
      </p:sp>
      <p:sp>
        <p:nvSpPr>
          <p:cNvPr id="7" name="橢圓形圖說文字 6"/>
          <p:cNvSpPr/>
          <p:nvPr/>
        </p:nvSpPr>
        <p:spPr>
          <a:xfrm flipH="1">
            <a:off x="3979848" y="4469324"/>
            <a:ext cx="1289440" cy="417584"/>
          </a:xfrm>
          <a:prstGeom prst="wedgeEllipseCallout">
            <a:avLst>
              <a:gd name="adj1" fmla="val 54573"/>
              <a:gd name="adj2" fmla="val 68175"/>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zh-TW" altLang="en-US" sz="1400" dirty="0">
                <a:latin typeface="標楷體" panose="03000509000000000000" pitchFamily="65" charset="-120"/>
                <a:ea typeface="標楷體" panose="03000509000000000000" pitchFamily="65" charset="-120"/>
              </a:rPr>
              <a:t>校外口委</a:t>
            </a:r>
          </a:p>
        </p:txBody>
      </p:sp>
    </p:spTree>
    <p:extLst>
      <p:ext uri="{BB962C8B-B14F-4D97-AF65-F5344CB8AC3E}">
        <p14:creationId xmlns:p14="http://schemas.microsoft.com/office/powerpoint/2010/main" val="282328029"/>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6351</TotalTime>
  <Words>4245</Words>
  <Application>Microsoft Office PowerPoint</Application>
  <PresentationFormat>寬螢幕</PresentationFormat>
  <Paragraphs>604</Paragraphs>
  <Slides>26</Slides>
  <Notes>0</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26</vt:i4>
      </vt:variant>
    </vt:vector>
  </HeadingPairs>
  <TitlesOfParts>
    <vt:vector size="39" baseType="lpstr">
      <vt:lpstr>inherit</vt:lpstr>
      <vt:lpstr>細明體</vt:lpstr>
      <vt:lpstr>微軟正黑體</vt:lpstr>
      <vt:lpstr>新細明體</vt:lpstr>
      <vt:lpstr>標楷體</vt:lpstr>
      <vt:lpstr>Arial</vt:lpstr>
      <vt:lpstr>Calibri</vt:lpstr>
      <vt:lpstr>Liberation Serif</vt:lpstr>
      <vt:lpstr>Times New Roman</vt:lpstr>
      <vt:lpstr>Trebuchet MS</vt:lpstr>
      <vt:lpstr>Wingdings</vt:lpstr>
      <vt:lpstr>Wingdings 3</vt:lpstr>
      <vt:lpstr>多面向</vt:lpstr>
      <vt:lpstr>  朝陽社會工作系 研究生學位取得流程</vt:lpstr>
      <vt:lpstr>PowerPoint 簡報</vt:lpstr>
      <vt:lpstr>PowerPoint 簡報</vt:lpstr>
      <vt:lpstr>►進學位論文審查會</vt:lpstr>
      <vt:lpstr>PowerPoint 簡報</vt:lpstr>
      <vt:lpstr>►論文計畫口試申請</vt:lpstr>
      <vt:lpstr>PowerPoint 簡報</vt:lpstr>
      <vt:lpstr>PowerPoint 簡報</vt:lpstr>
      <vt:lpstr> </vt:lpstr>
      <vt:lpstr>►學位考試申請時程</vt:lpstr>
      <vt:lpstr>PowerPoint 簡報</vt:lpstr>
      <vt:lpstr>PowerPoint 簡報</vt:lpstr>
      <vt:lpstr>PowerPoint 簡報</vt:lpstr>
      <vt:lpstr> </vt:lpstr>
      <vt:lpstr>PowerPoint 簡報</vt:lpstr>
      <vt:lpstr> </vt:lpstr>
      <vt:lpstr>                                          博、碩士論文授權書                          Power of Attorney of Thesis/Dissertation  本授權書所授權之論文為本人在朝陽科技大學＿＿＿＿＿＿＿＿系所＿＿＿＿＿組 ＿＿＿＿＿學年度第＿＿＿學期取得＿＿＿士學位之論文。 This thesis/dissertation authorized hereby is the        (Master/Doctoral) thesis accomplished by the grantor at                                (Department), Chaoyang University of Technology on the _______semester of the academic year of _______. 論文名稱：                                                                    Thesis/Dissertation Title:                                                          □同意(Agree)    □不同意(Disagree) 本人具有著作財產權之論文全文資料，授予教育部指定送繳之圖書館及本人畢業學校圖書館，為學術研究之目的以各種方法重製，或為上述目的再授權他人以各種方法重製，不限地域與時間。I hereby authorized my Copyrighted full text thesis/dissertation to those libraries designated by MOE and Library of CYUT, it can be duplicated in any form exclusively for the purpose of academic research, or to recopy without the limit of region and time, and each person is allowed to make one copy only. 上述授權內容無須訂立讓與及授權契約書；依本授權之發行權為非專屬性發行權利；依本授權所為之收錄、重製、發行及學術研發利用均為無償。上述同意與不同意之欄位若未勾選，本人同意視同授權。 The above-mentioned authorization doesn’t need to sign transferable or authorization contract.  This thesis is authorized to be preserved, copied, published and used for academic research for free. If the fields of agree or disagree are not checked, it deems I agree to authorize.  指導教授姓名(Advisor Name):  學生簽名(Student Signature):                       學號(Student ID Number):  (親筆正楷/Autograph in Regular Script)   (務必填寫/Required Field) 日期(Date):民國       年 (Year)       月(Month)       日(Date) 註：本授權書(得自http://cloud.ncl.edu.tw/cyut/download.php下載)請以黑筆親筆簽名並影印裝訂於書名頁之次頁。Download this form from http://cloud.ncl.edu.tw/cyut/download.php and please write with black pen, copy and then bind after the Inside Cover. </vt:lpstr>
      <vt:lpstr>朝陽科技大學無違反學術倫理聲明書 Academic Research Ethics Education </vt:lpstr>
      <vt:lpstr>PowerPoint 簡報</vt:lpstr>
      <vt:lpstr>PowerPoint 簡報</vt:lpstr>
      <vt:lpstr>PowerPoint 簡報</vt:lpstr>
      <vt:lpstr>研究生問答集</vt:lpstr>
      <vt:lpstr>PowerPoint 簡報</vt:lpstr>
      <vt:lpstr>PowerPoint 簡報</vt:lpstr>
      <vt:lpstr>PowerPoint 簡報</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User</dc:creator>
  <cp:lastModifiedBy>社會工作系</cp:lastModifiedBy>
  <cp:revision>147</cp:revision>
  <dcterms:created xsi:type="dcterms:W3CDTF">2023-06-13T07:26:33Z</dcterms:created>
  <dcterms:modified xsi:type="dcterms:W3CDTF">2026-03-04T07:06:46Z</dcterms:modified>
</cp:coreProperties>
</file>